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1942" autoAdjust="0"/>
  </p:normalViewPr>
  <p:slideViewPr>
    <p:cSldViewPr>
      <p:cViewPr varScale="1">
        <p:scale>
          <a:sx n="38" d="100"/>
          <a:sy n="38" d="100"/>
        </p:scale>
        <p:origin x="2298"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41F144-FAEF-46C5-A719-FA4320AEE807}" type="datetimeFigureOut">
              <a:rPr lang="lt-LT" smtClean="0"/>
              <a:t>2017.03.30</a:t>
            </a:fld>
            <a:endParaRPr lang="lt-L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40FC59-A667-4734-B081-803B76613820}" type="slidenum">
              <a:rPr lang="lt-LT" smtClean="0"/>
              <a:t>‹#›</a:t>
            </a:fld>
            <a:endParaRPr lang="lt-LT"/>
          </a:p>
        </p:txBody>
      </p:sp>
    </p:spTree>
    <p:extLst>
      <p:ext uri="{BB962C8B-B14F-4D97-AF65-F5344CB8AC3E}">
        <p14:creationId xmlns:p14="http://schemas.microsoft.com/office/powerpoint/2010/main" val="3929033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200" b="0" i="0" u="none" strike="noStrike" kern="1200" dirty="0" smtClean="0">
                <a:solidFill>
                  <a:schemeClr val="tx1"/>
                </a:solidFill>
                <a:effectLst/>
                <a:latin typeface="+mn-lt"/>
                <a:ea typeface="+mn-ea"/>
                <a:cs typeface="+mn-cs"/>
              </a:rPr>
              <a:t>1-5 metų amžiaus vaikai dažniausiai apsinuodija medikamentais (apie 70% visų atsitiktinių apsinuodijimų), retesni vaikų atsitiktiniai apsinuodijimai buityje naudojamomis cheminėmis medžiagomis, smalkėmis,</a:t>
            </a:r>
            <a:r>
              <a:rPr lang="lt-LT" sz="1200" b="0" i="0" u="none" strike="noStrike" kern="1200" baseline="0" dirty="0" smtClean="0">
                <a:solidFill>
                  <a:schemeClr val="tx1"/>
                </a:solidFill>
                <a:effectLst/>
                <a:latin typeface="+mn-lt"/>
                <a:ea typeface="+mn-ea"/>
                <a:cs typeface="+mn-cs"/>
              </a:rPr>
              <a:t> kitomis medžiagomis. Tokio amžiaus vaikai visuomet apsinuodija atsitiktinai ir jų apsinuodijimų galima išvengti, jeigu žinote kokios medžiagos jūsų namuose gali kelti pavojų ir kaip jas reikėtų laikyti.</a:t>
            </a:r>
            <a:endParaRPr lang="lt-LT" dirty="0" smtClean="0"/>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1</a:t>
            </a:fld>
            <a:endParaRPr lang="lt-LT"/>
          </a:p>
        </p:txBody>
      </p:sp>
    </p:spTree>
    <p:extLst>
      <p:ext uri="{BB962C8B-B14F-4D97-AF65-F5344CB8AC3E}">
        <p14:creationId xmlns:p14="http://schemas.microsoft.com/office/powerpoint/2010/main" val="3512447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Eteriniai</a:t>
            </a:r>
            <a:r>
              <a:rPr lang="lt-LT" baseline="0" dirty="0" smtClean="0"/>
              <a:t> aliejai gali būti pavojingi tiek juos prarijus, tiek patekus ant odos. Dažnai eterinio aliejaus buteliukas sumaišomas su vitamino D buteliuku, todėl išgėrus keletą eterinio aliejaus lašiukų gali atsirasti pykinimas, vėmimas, gali kurį laiką jaustis aitresnis kvapas burnoje, taip pat, kiekvienas skirtingos rūšies eterinis aliejaus turi skirtinga poveikį, </a:t>
            </a:r>
            <a:r>
              <a:rPr lang="lt-LT" baseline="0" dirty="0" err="1" smtClean="0"/>
              <a:t>pvz</a:t>
            </a:r>
            <a:r>
              <a:rPr lang="lt-LT" baseline="0" dirty="0" smtClean="0"/>
              <a:t>.: e</a:t>
            </a:r>
            <a:r>
              <a:rPr lang="lt-LT" dirty="0" smtClean="0"/>
              <a:t>ukalipto, šalavijo, kamparo</a:t>
            </a:r>
            <a:r>
              <a:rPr lang="lt-LT" baseline="0" dirty="0" smtClean="0"/>
              <a:t> eteriniai aliejai – nurijus didesnį kiekį gali sukelti traukulius, kitus sunkius apsinuodijimo simptomus.</a:t>
            </a:r>
          </a:p>
          <a:p>
            <a:r>
              <a:rPr lang="lt-LT" dirty="0" smtClean="0"/>
              <a:t>Daugiau informacijos galima rasti:</a:t>
            </a:r>
            <a:r>
              <a:rPr lang="lt-LT" baseline="0" dirty="0" smtClean="0"/>
              <a:t> </a:t>
            </a:r>
            <a:r>
              <a:rPr lang="lt-LT" dirty="0" smtClean="0"/>
              <a:t>http://www.poison.org/articles/2014-jun/essential-oils</a:t>
            </a:r>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11</a:t>
            </a:fld>
            <a:endParaRPr lang="lt-LT"/>
          </a:p>
        </p:txBody>
      </p:sp>
    </p:spTree>
    <p:extLst>
      <p:ext uri="{BB962C8B-B14F-4D97-AF65-F5344CB8AC3E}">
        <p14:creationId xmlns:p14="http://schemas.microsoft.com/office/powerpoint/2010/main" val="3303672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Mamos, močiutės rankinės – dažniausiai jose slepiasi tiek pat pavojingų medžiagų, kiek ir visose namuose:</a:t>
            </a:r>
            <a:r>
              <a:rPr lang="lt-LT" baseline="0" dirty="0" smtClean="0"/>
              <a:t> nuo pavojingų vaistų iki mažiau pavojingų kosmetikos priemonių.</a:t>
            </a:r>
          </a:p>
          <a:p>
            <a:r>
              <a:rPr lang="lt-LT" baseline="0" dirty="0" smtClean="0"/>
              <a:t>Kai vaikas mažas – svarbu užtikrinti, kad mamos, močiutės, draugės rankinė namuose būtų padėta nepasiekiamoje vietoje, vaikui paaugus svarbu mokyti ir paaiškinti, kodėl negalima imti mamos rankinės.</a:t>
            </a:r>
            <a:endParaRPr lang="lt-LT" dirty="0" smtClean="0"/>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12</a:t>
            </a:fld>
            <a:endParaRPr lang="lt-LT"/>
          </a:p>
        </p:txBody>
      </p:sp>
    </p:spTree>
    <p:extLst>
      <p:ext uri="{BB962C8B-B14F-4D97-AF65-F5344CB8AC3E}">
        <p14:creationId xmlns:p14="http://schemas.microsoft.com/office/powerpoint/2010/main" val="2509917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b="1" dirty="0" err="1" smtClean="0"/>
              <a:t>Skalbikliai</a:t>
            </a:r>
            <a:r>
              <a:rPr lang="lt-LT" dirty="0" smtClean="0"/>
              <a:t> – odos,</a:t>
            </a:r>
            <a:r>
              <a:rPr lang="lt-LT" baseline="0" dirty="0" smtClean="0"/>
              <a:t> gleivinių dirginimas. Tiek skysti, tiek milteliai. Ypatingai pavojingos skalbimo kapsulės. Jų vandenyje tirpi plėvelė gali praplyšti vaikui įsidėjus į burną. Pratrūkus kapsulei skalbimo priemonė ištrykštą vaikui į burną, todėl gali būti nurytas didelis gurkšnis, didėja paspringimo pavojus. </a:t>
            </a:r>
            <a:r>
              <a:rPr lang="lt-LT" dirty="0" smtClean="0"/>
              <a:t>Simptomai - kosulys, dusulys, apsunkintas kvėpavimas (paspringus</a:t>
            </a:r>
            <a:r>
              <a:rPr lang="lt-LT" baseline="0" dirty="0" smtClean="0"/>
              <a:t> ar </a:t>
            </a:r>
            <a:r>
              <a:rPr lang="lt-LT" dirty="0" smtClean="0"/>
              <a:t>v</a:t>
            </a:r>
            <a:r>
              <a:rPr lang="lt-LT" sz="1200" b="0" i="0" u="none" strike="noStrike" kern="1200" baseline="0" dirty="0" smtClean="0">
                <a:solidFill>
                  <a:schemeClr val="tx1"/>
                </a:solidFill>
                <a:latin typeface="+mn-lt"/>
                <a:ea typeface="+mn-ea"/>
                <a:cs typeface="+mn-cs"/>
              </a:rPr>
              <a:t>emiant su putomis), gali sutrikti kvėpavimas. Skalbimo kapsulėse esantis turinys stipriai girgina gleivines, gali sukelti VT nudegimą.</a:t>
            </a:r>
          </a:p>
          <a:p>
            <a:r>
              <a:rPr lang="lt-LT" sz="1200" b="1" i="0" u="none" strike="noStrike" kern="1200" baseline="0" dirty="0" err="1" smtClean="0">
                <a:solidFill>
                  <a:schemeClr val="tx1"/>
                </a:solidFill>
                <a:latin typeface="+mn-lt"/>
                <a:ea typeface="+mn-ea"/>
                <a:cs typeface="+mn-cs"/>
              </a:rPr>
              <a:t>Minkštikliai</a:t>
            </a:r>
            <a:r>
              <a:rPr lang="lt-LT" sz="1200" b="1" i="0" u="none" strike="noStrike" kern="1200" baseline="0" dirty="0" smtClean="0">
                <a:solidFill>
                  <a:schemeClr val="tx1"/>
                </a:solidFill>
                <a:latin typeface="+mn-lt"/>
                <a:ea typeface="+mn-ea"/>
                <a:cs typeface="+mn-cs"/>
              </a:rPr>
              <a:t> – </a:t>
            </a:r>
            <a:r>
              <a:rPr lang="lt-LT" sz="1200" b="0" i="0" u="none" strike="noStrike" kern="1200" baseline="0" dirty="0" smtClean="0">
                <a:solidFill>
                  <a:schemeClr val="tx1"/>
                </a:solidFill>
                <a:latin typeface="+mn-lt"/>
                <a:ea typeface="+mn-ea"/>
                <a:cs typeface="+mn-cs"/>
              </a:rPr>
              <a:t>jeigu </a:t>
            </a:r>
            <a:r>
              <a:rPr lang="lt-LT" sz="1200" b="0" i="0" u="none" strike="noStrike" kern="1200" baseline="0" dirty="0" err="1" smtClean="0">
                <a:solidFill>
                  <a:schemeClr val="tx1"/>
                </a:solidFill>
                <a:latin typeface="+mn-lt"/>
                <a:ea typeface="+mn-ea"/>
                <a:cs typeface="+mn-cs"/>
              </a:rPr>
              <a:t>minkštiklio</a:t>
            </a:r>
            <a:r>
              <a:rPr lang="lt-LT" sz="1200" b="0" i="0" u="none" strike="noStrike" kern="1200" baseline="0" dirty="0" smtClean="0">
                <a:solidFill>
                  <a:schemeClr val="tx1"/>
                </a:solidFill>
                <a:latin typeface="+mn-lt"/>
                <a:ea typeface="+mn-ea"/>
                <a:cs typeface="+mn-cs"/>
              </a:rPr>
              <a:t> sudėtyje yra daugiau nei 7,5 </a:t>
            </a:r>
            <a:r>
              <a:rPr lang="lt-LT" sz="1200" b="0" i="0" u="none" strike="noStrike" kern="1200" baseline="0" dirty="0" err="1" smtClean="0">
                <a:solidFill>
                  <a:schemeClr val="tx1"/>
                </a:solidFill>
                <a:latin typeface="+mn-lt"/>
                <a:ea typeface="+mn-ea"/>
                <a:cs typeface="+mn-cs"/>
              </a:rPr>
              <a:t>proc</a:t>
            </a:r>
            <a:r>
              <a:rPr lang="lt-LT" sz="1200" b="0" i="0" u="none" strike="noStrike" kern="1200" baseline="0" dirty="0" smtClean="0">
                <a:solidFill>
                  <a:schemeClr val="tx1"/>
                </a:solidFill>
                <a:latin typeface="+mn-lt"/>
                <a:ea typeface="+mn-ea"/>
                <a:cs typeface="+mn-cs"/>
              </a:rPr>
              <a:t>. </a:t>
            </a:r>
            <a:r>
              <a:rPr lang="lt-LT" sz="1200" b="0" i="0" u="none" strike="noStrike" kern="1200" baseline="0" dirty="0" err="1" smtClean="0">
                <a:solidFill>
                  <a:schemeClr val="tx1"/>
                </a:solidFill>
                <a:latin typeface="+mn-lt"/>
                <a:ea typeface="+mn-ea"/>
                <a:cs typeface="+mn-cs"/>
              </a:rPr>
              <a:t>katijoninių</a:t>
            </a:r>
            <a:r>
              <a:rPr lang="lt-LT" sz="1200" b="0" i="0" u="none" strike="noStrike" kern="1200" baseline="0" dirty="0" smtClean="0">
                <a:solidFill>
                  <a:schemeClr val="tx1"/>
                </a:solidFill>
                <a:latin typeface="+mn-lt"/>
                <a:ea typeface="+mn-ea"/>
                <a:cs typeface="+mn-cs"/>
              </a:rPr>
              <a:t> medžiagų – galimas cheminis virškinamojo trakto nudegimas (todėl įvykus nelaimingam atsitikimui – svarbu turėti produkto pakuotę), pasitarti su specialistu.</a:t>
            </a:r>
            <a:endParaRPr lang="lt-LT"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lt-LT" b="1" baseline="0" dirty="0" err="1" smtClean="0"/>
              <a:t>Baliklis</a:t>
            </a:r>
            <a:r>
              <a:rPr lang="lt-LT" baseline="0" dirty="0" smtClean="0"/>
              <a:t> – dažniausiai būna vandenilio peroksido arba chloro junginių. Praryti dažniausiai sukelia virškinamojo trakto nudegimus.</a:t>
            </a:r>
          </a:p>
          <a:p>
            <a:endParaRPr lang="lt-LT" b="1" dirty="0" smtClean="0"/>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14</a:t>
            </a:fld>
            <a:endParaRPr lang="lt-LT"/>
          </a:p>
        </p:txBody>
      </p:sp>
    </p:spTree>
    <p:extLst>
      <p:ext uri="{BB962C8B-B14F-4D97-AF65-F5344CB8AC3E}">
        <p14:creationId xmlns:p14="http://schemas.microsoft.com/office/powerpoint/2010/main" val="2028578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dirty="0" smtClean="0"/>
              <a:t>http://www.naturalblaze.com/2014/11/detergent-pods-are-harming-kids-so-why.html</a:t>
            </a:r>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15</a:t>
            </a:fld>
            <a:endParaRPr lang="lt-LT"/>
          </a:p>
        </p:txBody>
      </p:sp>
    </p:spTree>
    <p:extLst>
      <p:ext uri="{BB962C8B-B14F-4D97-AF65-F5344CB8AC3E}">
        <p14:creationId xmlns:p14="http://schemas.microsoft.com/office/powerpoint/2010/main" val="844825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Unitazo valiklis, muiliukas – taip pat turi dirginančių medžiagų, kurios priklausomai nuo kiekio ir koncentracijos gali sukelti ir dirginimą, ir cheminį</a:t>
            </a:r>
            <a:r>
              <a:rPr lang="lt-LT" baseline="0" dirty="0" smtClean="0"/>
              <a:t> VT nudegimą.</a:t>
            </a:r>
            <a:endParaRPr lang="lt-LT" dirty="0" smtClean="0"/>
          </a:p>
          <a:p>
            <a:r>
              <a:rPr lang="lt-LT" dirty="0" smtClean="0"/>
              <a:t>Unitazo muiliukus</a:t>
            </a:r>
            <a:r>
              <a:rPr lang="lt-LT" baseline="0" dirty="0" smtClean="0"/>
              <a:t> – dažniausiai vaikai išsiima iš unitazo. </a:t>
            </a:r>
          </a:p>
          <a:p>
            <a:r>
              <a:rPr lang="lt-LT" baseline="0" dirty="0" smtClean="0"/>
              <a:t>Oro gaivikliai – šiuo atveju kalbama ne tik apie aerozolinius, bet apie tokius, kurie gali būti želė konsistencijos, jie pavojingi tuo, kad dažniausiai yra neaiški sudėtis, sunku nustatyti simptomus, kaip reikėtų gydyti ir </a:t>
            </a:r>
            <a:r>
              <a:rPr lang="lt-LT" baseline="0" dirty="0" err="1" smtClean="0"/>
              <a:t>pan</a:t>
            </a:r>
            <a:r>
              <a:rPr lang="lt-LT"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lt-LT" sz="1200" b="1" dirty="0" smtClean="0"/>
              <a:t>SVARBU</a:t>
            </a:r>
            <a:r>
              <a:rPr lang="en-US" sz="1200" b="1"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lt-LT" sz="1200" dirty="0" smtClean="0"/>
              <a:t>Skirtingų</a:t>
            </a:r>
            <a:r>
              <a:rPr lang="lt-LT" sz="1200" baseline="0" dirty="0" smtClean="0"/>
              <a:t> rūšių valiklių jokiu būdu negalima maišyti, </a:t>
            </a:r>
            <a:r>
              <a:rPr lang="lt-LT" sz="1200" baseline="0" dirty="0" err="1" smtClean="0"/>
              <a:t>pvz</a:t>
            </a:r>
            <a:r>
              <a:rPr lang="lt-LT" sz="1200" baseline="0" dirty="0" smtClean="0"/>
              <a:t>.: sumaišius rūgštinį valiklį su chloro turinčia medžiaga, išsiskirs nuodingi chloro garai.</a:t>
            </a:r>
          </a:p>
          <a:p>
            <a:pPr marL="0" marR="0" indent="0" algn="l" defTabSz="914400" rtl="0" eaLnBrk="1" fontAlgn="auto" latinLnBrk="0" hangingPunct="1">
              <a:lnSpc>
                <a:spcPct val="100000"/>
              </a:lnSpc>
              <a:spcBef>
                <a:spcPts val="0"/>
              </a:spcBef>
              <a:spcAft>
                <a:spcPts val="0"/>
              </a:spcAft>
              <a:buClrTx/>
              <a:buSzTx/>
              <a:buFontTx/>
              <a:buNone/>
              <a:tabLst/>
              <a:defRPr/>
            </a:pPr>
            <a:r>
              <a:rPr lang="lt-LT" sz="1200" baseline="0" dirty="0" smtClean="0"/>
              <a:t>Nuotraukos nuoroda: https://www.google.lt/search?q=air+freshener+gel&amp;espv=2&amp;source=lnms&amp;tbm=isch&amp;sa=X&amp;ved=0ahUKEwjB5sD399rSAhUGdCwKHS-SBxAQ_AUIBigB&amp;biw=1600&amp;bih=721#imgrc=KemgmQ_Vs5U0MM:</a:t>
            </a:r>
            <a:endParaRPr lang="lt-LT" sz="1200" dirty="0" smtClean="0"/>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16</a:t>
            </a:fld>
            <a:endParaRPr lang="lt-LT"/>
          </a:p>
        </p:txBody>
      </p:sp>
    </p:spTree>
    <p:extLst>
      <p:ext uri="{BB962C8B-B14F-4D97-AF65-F5344CB8AC3E}">
        <p14:creationId xmlns:p14="http://schemas.microsoft.com/office/powerpoint/2010/main" val="3661032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b="1" dirty="0" smtClean="0"/>
              <a:t>Dantų pasta </a:t>
            </a:r>
            <a:r>
              <a:rPr lang="lt-LT" dirty="0" smtClean="0"/>
              <a:t>– pavojinga medžiaga fluoras, vaikų</a:t>
            </a:r>
            <a:r>
              <a:rPr lang="lt-LT" baseline="0" dirty="0" smtClean="0"/>
              <a:t> dantų pastos būna be fluoro</a:t>
            </a:r>
            <a:r>
              <a:rPr lang="lt-LT" dirty="0" smtClean="0"/>
              <a:t>. VT dirginimas. Sunkiai apsinuodijus - širdies ritmo sutrikimai, kraujingas viduriavimas. Šiuo atveju galima duoti atsigerti pieno.</a:t>
            </a:r>
          </a:p>
          <a:p>
            <a:r>
              <a:rPr lang="lt-LT" b="1" dirty="0" smtClean="0"/>
              <a:t>Plaukų dažai </a:t>
            </a:r>
            <a:r>
              <a:rPr lang="lt-LT" dirty="0" smtClean="0"/>
              <a:t>– VT cheminis nudegimas – dėl amoniako, vandenilio peroksido. Įkvėpus – kosulys, dusulys, kvėpavimo takų nudegimas (dėl amoniako). Vandenilio peroksidas</a:t>
            </a:r>
            <a:r>
              <a:rPr lang="lt-LT" baseline="0" dirty="0" smtClean="0"/>
              <a:t> – gali sukelti cheminį nudegimą.</a:t>
            </a:r>
            <a:endParaRPr lang="lt-LT" dirty="0" smtClean="0"/>
          </a:p>
          <a:p>
            <a:r>
              <a:rPr lang="lt-LT" b="1" dirty="0" smtClean="0"/>
              <a:t>Šampūnai, muilai </a:t>
            </a:r>
            <a:r>
              <a:rPr lang="lt-LT" dirty="0" smtClean="0"/>
              <a:t>– VT dirginimas, pavojinga  - skrandžio</a:t>
            </a:r>
            <a:r>
              <a:rPr lang="lt-LT" baseline="0" dirty="0" smtClean="0"/>
              <a:t> dirginimas, </a:t>
            </a:r>
            <a:r>
              <a:rPr lang="lt-LT" dirty="0" smtClean="0"/>
              <a:t>vėmimas su putomis.</a:t>
            </a:r>
          </a:p>
          <a:p>
            <a:pPr marL="0" marR="0" indent="0" algn="l" defTabSz="914400" rtl="0" eaLnBrk="1" fontAlgn="auto" latinLnBrk="0" hangingPunct="1">
              <a:lnSpc>
                <a:spcPct val="100000"/>
              </a:lnSpc>
              <a:spcBef>
                <a:spcPts val="0"/>
              </a:spcBef>
              <a:spcAft>
                <a:spcPts val="0"/>
              </a:spcAft>
              <a:buClrTx/>
              <a:buSzTx/>
              <a:buFontTx/>
              <a:buNone/>
              <a:tabLst/>
              <a:defRPr/>
            </a:pPr>
            <a:r>
              <a:rPr lang="lt-LT" b="1" dirty="0" smtClean="0"/>
              <a:t>Nagų lako valiklis </a:t>
            </a:r>
            <a:r>
              <a:rPr lang="lt-LT" dirty="0" smtClean="0"/>
              <a:t>– acetono kvapas iš burnos, VT dirginimas. </a:t>
            </a:r>
            <a:r>
              <a:rPr lang="lt-LT" dirty="0" err="1" smtClean="0"/>
              <a:t>Beacetonis</a:t>
            </a:r>
            <a:r>
              <a:rPr lang="lt-LT" baseline="0" dirty="0" smtClean="0"/>
              <a:t> – dar pavojingesnis (maloniai kvepia) alkoholis, </a:t>
            </a:r>
            <a:r>
              <a:rPr lang="lt-LT" baseline="0" dirty="0" err="1" smtClean="0"/>
              <a:t>etilacetatas</a:t>
            </a:r>
            <a:r>
              <a:rPr lang="lt-LT" baseline="0" dirty="0" smtClean="0"/>
              <a:t>, </a:t>
            </a:r>
            <a:r>
              <a:rPr lang="lt-LT" baseline="0" dirty="0" err="1" smtClean="0"/>
              <a:t>butanediolis</a:t>
            </a:r>
            <a:r>
              <a:rPr lang="lt-LT" baseline="0" dirty="0" smtClean="0"/>
              <a:t> (skildamas GBL) – labai </a:t>
            </a:r>
            <a:r>
              <a:rPr lang="lt-LT" baseline="0" dirty="0" err="1" smtClean="0"/>
              <a:t>toksiškas</a:t>
            </a:r>
            <a:r>
              <a:rPr lang="lt-LT" baseline="0" dirty="0" smtClean="0"/>
              <a:t>.</a:t>
            </a:r>
            <a:r>
              <a:rPr lang="lt-LT" sz="1200" b="0" i="0" kern="1200" dirty="0" smtClean="0">
                <a:solidFill>
                  <a:schemeClr val="tx1"/>
                </a:solidFill>
                <a:effectLst/>
                <a:latin typeface="+mn-lt"/>
                <a:ea typeface="+mn-ea"/>
                <a:cs typeface="+mn-cs"/>
              </a:rPr>
              <a:t> </a:t>
            </a:r>
            <a:r>
              <a:rPr lang="lt-LT" sz="1200" b="0" i="0" kern="1200" dirty="0" err="1" smtClean="0">
                <a:solidFill>
                  <a:schemeClr val="tx1"/>
                </a:solidFill>
                <a:effectLst/>
                <a:latin typeface="+mn-lt"/>
                <a:ea typeface="+mn-ea"/>
                <a:cs typeface="+mn-cs"/>
              </a:rPr>
              <a:t>Simptomatika</a:t>
            </a:r>
            <a:r>
              <a:rPr lang="lt-LT" sz="1200" b="0" i="0" kern="1200" dirty="0" smtClean="0">
                <a:solidFill>
                  <a:schemeClr val="tx1"/>
                </a:solidFill>
                <a:effectLst/>
                <a:latin typeface="+mn-lt"/>
                <a:ea typeface="+mn-ea"/>
                <a:cs typeface="+mn-cs"/>
              </a:rPr>
              <a:t> atsiranda greitai.</a:t>
            </a:r>
          </a:p>
          <a:p>
            <a:r>
              <a:rPr lang="lt-LT" sz="1200" b="0" i="0" kern="1200" baseline="0" dirty="0" smtClean="0">
                <a:solidFill>
                  <a:schemeClr val="tx1"/>
                </a:solidFill>
                <a:effectLst/>
                <a:latin typeface="+mn-lt"/>
                <a:ea typeface="+mn-ea"/>
                <a:cs typeface="+mn-cs"/>
              </a:rPr>
              <a:t>Galimi simptomai:</a:t>
            </a:r>
            <a:r>
              <a:rPr lang="lt-LT" baseline="0" dirty="0" smtClean="0"/>
              <a:t> </a:t>
            </a:r>
          </a:p>
          <a:p>
            <a:pPr marL="171450" indent="-171450">
              <a:buFont typeface="Arial" pitchFamily="34" charset="0"/>
              <a:buChar char="•"/>
            </a:pPr>
            <a:r>
              <a:rPr lang="lt-LT" sz="1200" b="0" i="0" kern="1200" dirty="0" err="1" smtClean="0">
                <a:solidFill>
                  <a:schemeClr val="tx1"/>
                </a:solidFill>
                <a:effectLst/>
                <a:latin typeface="+mn-lt"/>
                <a:ea typeface="+mn-ea"/>
                <a:cs typeface="+mn-cs"/>
              </a:rPr>
              <a:t>inhaliavus</a:t>
            </a:r>
            <a:r>
              <a:rPr lang="lt-LT" sz="1200" b="0" i="0" kern="1200" dirty="0" smtClean="0">
                <a:solidFill>
                  <a:schemeClr val="tx1"/>
                </a:solidFill>
                <a:effectLst/>
                <a:latin typeface="+mn-lt"/>
                <a:ea typeface="+mn-ea"/>
                <a:cs typeface="+mn-cs"/>
              </a:rPr>
              <a:t> priklauso nuo koncentracijos: nuo </a:t>
            </a:r>
            <a:r>
              <a:rPr lang="lt-LT" sz="1200" b="0" i="0" kern="1200" dirty="0" err="1" smtClean="0">
                <a:solidFill>
                  <a:schemeClr val="tx1"/>
                </a:solidFill>
                <a:effectLst/>
                <a:latin typeface="+mn-lt"/>
                <a:ea typeface="+mn-ea"/>
                <a:cs typeface="+mn-cs"/>
              </a:rPr>
              <a:t>lenvo</a:t>
            </a:r>
            <a:r>
              <a:rPr lang="lt-LT" sz="1200" b="0" i="0" kern="1200" dirty="0" smtClean="0">
                <a:solidFill>
                  <a:schemeClr val="tx1"/>
                </a:solidFill>
                <a:effectLst/>
                <a:latin typeface="+mn-lt"/>
                <a:ea typeface="+mn-ea"/>
                <a:cs typeface="+mn-cs"/>
              </a:rPr>
              <a:t> sudirginimo, iki kosulio, gerklės skausmų, galvos skausmo, silpnumo, svaigimo</a:t>
            </a:r>
          </a:p>
          <a:p>
            <a:pPr marL="171450" indent="-171450">
              <a:buFont typeface="Arial" pitchFamily="34" charset="0"/>
              <a:buChar char="•"/>
            </a:pPr>
            <a:r>
              <a:rPr lang="lt-LT" sz="1200" b="0" i="0" kern="1200" dirty="0" smtClean="0">
                <a:solidFill>
                  <a:schemeClr val="tx1"/>
                </a:solidFill>
                <a:effectLst/>
                <a:latin typeface="+mn-lt"/>
                <a:ea typeface="+mn-ea"/>
                <a:cs typeface="+mn-cs"/>
              </a:rPr>
              <a:t>išgėrus - virškinimo trakto sudirginimo </a:t>
            </a:r>
            <a:r>
              <a:rPr lang="lt-LT" sz="1200" b="0" i="0" kern="1200" dirty="0" err="1" smtClean="0">
                <a:solidFill>
                  <a:schemeClr val="tx1"/>
                </a:solidFill>
                <a:effectLst/>
                <a:latin typeface="+mn-lt"/>
                <a:ea typeface="+mn-ea"/>
                <a:cs typeface="+mn-cs"/>
              </a:rPr>
              <a:t>simptomatika</a:t>
            </a:r>
            <a:r>
              <a:rPr lang="lt-LT" sz="1200" b="0" i="0" kern="1200" dirty="0" smtClean="0">
                <a:solidFill>
                  <a:schemeClr val="tx1"/>
                </a:solidFill>
                <a:effectLst/>
                <a:latin typeface="+mn-lt"/>
                <a:ea typeface="+mn-ea"/>
                <a:cs typeface="+mn-cs"/>
              </a:rPr>
              <a:t> - pykinimas, vėmimas;</a:t>
            </a:r>
          </a:p>
          <a:p>
            <a:pPr marL="171450" indent="-171450">
              <a:buFont typeface="Arial" pitchFamily="34" charset="0"/>
              <a:buChar char="•"/>
            </a:pPr>
            <a:r>
              <a:rPr lang="lt-LT" sz="1200" b="0" i="0" kern="1200" dirty="0" smtClean="0">
                <a:solidFill>
                  <a:schemeClr val="tx1"/>
                </a:solidFill>
                <a:effectLst/>
                <a:latin typeface="+mn-lt"/>
                <a:ea typeface="+mn-ea"/>
                <a:cs typeface="+mn-cs"/>
              </a:rPr>
              <a:t>prolonguotas odos kontaktas gali sukelti odos trūkinėjimą,</a:t>
            </a:r>
          </a:p>
          <a:p>
            <a:pPr marL="171450" indent="-171450">
              <a:buFont typeface="Arial" pitchFamily="34" charset="0"/>
              <a:buChar char="•"/>
            </a:pPr>
            <a:r>
              <a:rPr lang="lt-LT" sz="1200" b="0" i="0" kern="1200" dirty="0" smtClean="0">
                <a:solidFill>
                  <a:schemeClr val="tx1"/>
                </a:solidFill>
                <a:effectLst/>
                <a:latin typeface="+mn-lt"/>
                <a:ea typeface="+mn-ea"/>
                <a:cs typeface="+mn-cs"/>
              </a:rPr>
              <a:t>akių kontaktas - akių paraudimą, skausmą, konjunktyvitą.</a:t>
            </a:r>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17</a:t>
            </a:fld>
            <a:endParaRPr lang="lt-LT"/>
          </a:p>
        </p:txBody>
      </p:sp>
    </p:spTree>
    <p:extLst>
      <p:ext uri="{BB962C8B-B14F-4D97-AF65-F5344CB8AC3E}">
        <p14:creationId xmlns:p14="http://schemas.microsoft.com/office/powerpoint/2010/main" val="925770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Kosmetikos priemonės – tai lūpų dažai, kremai, pudros ir panašiai. Šios</a:t>
            </a:r>
            <a:r>
              <a:rPr lang="lt-LT" baseline="0" dirty="0" smtClean="0"/>
              <a:t> priemonės vienos gausiausių randamų namuose, šios priemonės didelio pavojaus nekelia, kadangi yra riebios, gali dirginti virškinamąjį traktą (pykinimas, vėmimas, viduriavimas).</a:t>
            </a:r>
          </a:p>
          <a:p>
            <a:r>
              <a:rPr lang="lt-LT" baseline="0" dirty="0" smtClean="0"/>
              <a:t>Kvepalai – yra pavojinga medžiaga, nes dažniausiai joje yra nemažai alkoholio (</a:t>
            </a:r>
            <a:r>
              <a:rPr lang="lt-LT" baseline="0" dirty="0" err="1" smtClean="0"/>
              <a:t>žr</a:t>
            </a:r>
            <a:r>
              <a:rPr lang="lt-LT" baseline="0" dirty="0" smtClean="0"/>
              <a:t>. 5 skaidrę), taip pat, kitų kvapiųjų medžiagų, kurios gali sukelti dirginimą.</a:t>
            </a:r>
          </a:p>
          <a:p>
            <a:endParaRPr lang="lt-LT" baseline="0" dirty="0" smtClean="0"/>
          </a:p>
          <a:p>
            <a:r>
              <a:rPr lang="lt-LT" baseline="0" dirty="0" smtClean="0"/>
              <a:t>Daugiau informacijos: http://www.poison.org/articles/2015-dec/perfume</a:t>
            </a:r>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19</a:t>
            </a:fld>
            <a:endParaRPr lang="lt-LT"/>
          </a:p>
        </p:txBody>
      </p:sp>
    </p:spTree>
    <p:extLst>
      <p:ext uri="{BB962C8B-B14F-4D97-AF65-F5344CB8AC3E}">
        <p14:creationId xmlns:p14="http://schemas.microsoft.com/office/powerpoint/2010/main" val="1858715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lt-LT" dirty="0" err="1" smtClean="0"/>
              <a:t>Galistaniniai</a:t>
            </a:r>
            <a:r>
              <a:rPr lang="lt-LT" dirty="0" smtClean="0"/>
              <a:t> termometrai - </a:t>
            </a:r>
            <a:r>
              <a:rPr lang="lt-LT" sz="1200" b="0" i="0" kern="1200" dirty="0" smtClean="0">
                <a:solidFill>
                  <a:schemeClr val="tx1"/>
                </a:solidFill>
                <a:effectLst/>
                <a:latin typeface="+mn-lt"/>
                <a:ea typeface="+mn-ea"/>
                <a:cs typeface="+mn-cs"/>
              </a:rPr>
              <a:t>galio, indžio ir alavo lydinys</a:t>
            </a:r>
            <a:r>
              <a:rPr lang="lt-LT" sz="1200" b="0" i="0" kern="1200" baseline="0" dirty="0" smtClean="0">
                <a:solidFill>
                  <a:schemeClr val="tx1"/>
                </a:solidFill>
                <a:effectLst/>
                <a:latin typeface="+mn-lt"/>
                <a:ea typeface="+mn-ea"/>
                <a:cs typeface="+mn-cs"/>
              </a:rPr>
              <a:t>. Šis medžiagų mišinys nėra pavojingas. </a:t>
            </a:r>
            <a:r>
              <a:rPr lang="lt-LT" sz="1200" b="0" i="0" kern="1200" baseline="0" dirty="0" err="1" smtClean="0">
                <a:solidFill>
                  <a:schemeClr val="tx1"/>
                </a:solidFill>
                <a:effectLst/>
                <a:latin typeface="+mn-lt"/>
                <a:ea typeface="+mn-ea"/>
                <a:cs typeface="+mn-cs"/>
              </a:rPr>
              <a:t>Gyvsidabrinį</a:t>
            </a:r>
            <a:r>
              <a:rPr lang="lt-LT" sz="1200" b="0" i="0" kern="1200" baseline="0" dirty="0" smtClean="0">
                <a:solidFill>
                  <a:schemeClr val="tx1"/>
                </a:solidFill>
                <a:effectLst/>
                <a:latin typeface="+mn-lt"/>
                <a:ea typeface="+mn-ea"/>
                <a:cs typeface="+mn-cs"/>
              </a:rPr>
              <a:t> termometrą nuo </a:t>
            </a:r>
            <a:r>
              <a:rPr lang="lt-LT" sz="1200" b="0" i="0" kern="1200" baseline="0" dirty="0" err="1" smtClean="0">
                <a:solidFill>
                  <a:schemeClr val="tx1"/>
                </a:solidFill>
                <a:effectLst/>
                <a:latin typeface="+mn-lt"/>
                <a:ea typeface="+mn-ea"/>
                <a:cs typeface="+mn-cs"/>
              </a:rPr>
              <a:t>galistano</a:t>
            </a:r>
            <a:r>
              <a:rPr lang="lt-LT" sz="1200" b="0" i="0" kern="1200" baseline="0" dirty="0" smtClean="0">
                <a:solidFill>
                  <a:schemeClr val="tx1"/>
                </a:solidFill>
                <a:effectLst/>
                <a:latin typeface="+mn-lt"/>
                <a:ea typeface="+mn-ea"/>
                <a:cs typeface="+mn-cs"/>
              </a:rPr>
              <a:t> galima atskirti taip: </a:t>
            </a:r>
            <a:r>
              <a:rPr lang="lt-LT" sz="1200" b="0" i="0" kern="1200" baseline="0" dirty="0" err="1" smtClean="0">
                <a:solidFill>
                  <a:schemeClr val="tx1"/>
                </a:solidFill>
                <a:effectLst/>
                <a:latin typeface="+mn-lt"/>
                <a:ea typeface="+mn-ea"/>
                <a:cs typeface="+mn-cs"/>
              </a:rPr>
              <a:t>galistano</a:t>
            </a:r>
            <a:r>
              <a:rPr lang="lt-LT" sz="1200" b="0" i="0" kern="1200" baseline="0" dirty="0" smtClean="0">
                <a:solidFill>
                  <a:schemeClr val="tx1"/>
                </a:solidFill>
                <a:effectLst/>
                <a:latin typeface="+mn-lt"/>
                <a:ea typeface="+mn-ea"/>
                <a:cs typeface="+mn-cs"/>
              </a:rPr>
              <a:t> termometras sunkiai nusikrečia, kai tuo </a:t>
            </a:r>
            <a:r>
              <a:rPr lang="lt-LT" sz="1200" b="0" i="0" kern="1200" baseline="0" dirty="0" err="1" smtClean="0">
                <a:solidFill>
                  <a:schemeClr val="tx1"/>
                </a:solidFill>
                <a:effectLst/>
                <a:latin typeface="+mn-lt"/>
                <a:ea typeface="+mn-ea"/>
                <a:cs typeface="+mn-cs"/>
              </a:rPr>
              <a:t>gyvsidabriniui</a:t>
            </a:r>
            <a:r>
              <a:rPr lang="lt-LT" sz="1200" b="0" i="0" kern="1200" baseline="0" dirty="0" smtClean="0">
                <a:solidFill>
                  <a:schemeClr val="tx1"/>
                </a:solidFill>
                <a:effectLst/>
                <a:latin typeface="+mn-lt"/>
                <a:ea typeface="+mn-ea"/>
                <a:cs typeface="+mn-cs"/>
              </a:rPr>
              <a:t> užtenka poros krestelėjimų, sudužus </a:t>
            </a:r>
            <a:r>
              <a:rPr lang="lt-LT" sz="1200" b="0" i="0" kern="1200" baseline="0" dirty="0" err="1" smtClean="0">
                <a:solidFill>
                  <a:schemeClr val="tx1"/>
                </a:solidFill>
                <a:effectLst/>
                <a:latin typeface="+mn-lt"/>
                <a:ea typeface="+mn-ea"/>
                <a:cs typeface="+mn-cs"/>
              </a:rPr>
              <a:t>galistaniniam</a:t>
            </a:r>
            <a:r>
              <a:rPr lang="lt-LT" sz="1200" b="0" i="0" kern="1200" baseline="0" dirty="0" smtClean="0">
                <a:solidFill>
                  <a:schemeClr val="tx1"/>
                </a:solidFill>
                <a:effectLst/>
                <a:latin typeface="+mn-lt"/>
                <a:ea typeface="+mn-ea"/>
                <a:cs typeface="+mn-cs"/>
              </a:rPr>
              <a:t> termometrui jis tepa stiklą kaip dažai, tuo tarpu gyvsidabris subėga į lašiukus. Tačiau, kai sudaužote termometrą ir nežinote koks jis buvo, bet kokiu atveju rekomenduojama elgtis kaip su </a:t>
            </a:r>
            <a:r>
              <a:rPr lang="lt-LT" sz="1200" b="0" i="0" kern="1200" baseline="0" dirty="0" err="1" smtClean="0">
                <a:solidFill>
                  <a:schemeClr val="tx1"/>
                </a:solidFill>
                <a:effectLst/>
                <a:latin typeface="+mn-lt"/>
                <a:ea typeface="+mn-ea"/>
                <a:cs typeface="+mn-cs"/>
              </a:rPr>
              <a:t>gyvsidabriniu</a:t>
            </a:r>
            <a:r>
              <a:rPr lang="lt-LT" sz="1200" b="0" i="0" kern="1200" baseline="0" dirty="0" smtClean="0">
                <a:solidFill>
                  <a:schemeClr val="tx1"/>
                </a:solidFill>
                <a:effectLst/>
                <a:latin typeface="+mn-lt"/>
                <a:ea typeface="+mn-ea"/>
                <a:cs typeface="+mn-cs"/>
              </a:rPr>
              <a:t>.</a:t>
            </a:r>
          </a:p>
          <a:p>
            <a:pPr marL="0" indent="0">
              <a:buNone/>
            </a:pPr>
            <a:r>
              <a:rPr lang="lt-LT" dirty="0" smtClean="0"/>
              <a:t>Surinkimo pricipai:</a:t>
            </a:r>
          </a:p>
          <a:p>
            <a:pPr marL="228600" indent="-228600">
              <a:buAutoNum type="arabicPeriod"/>
            </a:pPr>
            <a:r>
              <a:rPr lang="lt-LT" dirty="0" smtClean="0"/>
              <a:t>Gyvsidabrio lašiukus </a:t>
            </a:r>
            <a:r>
              <a:rPr lang="lt-LT" dirty="0" err="1" smtClean="0"/>
              <a:t>suirinkite</a:t>
            </a:r>
            <a:r>
              <a:rPr lang="lt-LT" dirty="0" smtClean="0"/>
              <a:t> mechaniniu būdu (atsargiau sustumti ant </a:t>
            </a:r>
            <a:r>
              <a:rPr lang="lt-LT" dirty="0" err="1" smtClean="0"/>
              <a:t>polpierėlio</a:t>
            </a:r>
            <a:r>
              <a:rPr lang="lt-LT" baseline="0" dirty="0" smtClean="0"/>
              <a:t> arba lipnia juosta).</a:t>
            </a:r>
          </a:p>
          <a:p>
            <a:pPr marL="228600" indent="-228600">
              <a:buAutoNum type="arabicPeriod"/>
            </a:pPr>
            <a:r>
              <a:rPr lang="lt-LT" baseline="0" dirty="0" smtClean="0"/>
              <a:t>Vietą, kurioje buvo gyvsidabris, išplaukite su sodos ir muilo tirpalu (1l karšto vandens + 50g sodos + 50g muilo)</a:t>
            </a:r>
          </a:p>
          <a:p>
            <a:pPr marL="228600" indent="-228600">
              <a:buAutoNum type="arabicPeriod"/>
            </a:pPr>
            <a:r>
              <a:rPr lang="lt-LT" baseline="0" dirty="0" smtClean="0"/>
              <a:t>Gyvsidabrį sudėkite į stiklainį ir užpilkite vandeniu. </a:t>
            </a:r>
          </a:p>
          <a:p>
            <a:pPr marL="228600" indent="-228600">
              <a:buAutoNum type="arabicPeriod"/>
            </a:pPr>
            <a:r>
              <a:rPr lang="lt-LT" baseline="0" dirty="0" smtClean="0"/>
              <a:t>Gyvsidabrį galite priduoti į </a:t>
            </a:r>
            <a:r>
              <a:rPr lang="lt-LT" baseline="0" dirty="0" err="1" smtClean="0"/>
              <a:t>stambiagabaričių</a:t>
            </a:r>
            <a:r>
              <a:rPr lang="lt-LT" baseline="0" dirty="0" smtClean="0"/>
              <a:t> atliekų aikšteles, priešgaisrinę gelbėjimo tarnybą.</a:t>
            </a:r>
          </a:p>
          <a:p>
            <a:pPr marL="228600" indent="-228600">
              <a:buAutoNum type="arabicPeriod"/>
            </a:pPr>
            <a:r>
              <a:rPr lang="lt-LT" baseline="0" dirty="0" smtClean="0"/>
              <a:t>Jokiu būdu gyvsidabrio NESIURBKITE (taip gyvsidabris pro siurblio filtrą ištaškomas po visą kambarį ir nusėda aplinkui labai plonu sluoksniu ir </a:t>
            </a:r>
            <a:r>
              <a:rPr lang="lt-LT" baseline="0" dirty="0" err="1" smtClean="0"/>
              <a:t>aplinkojesudaro</a:t>
            </a:r>
            <a:r>
              <a:rPr lang="lt-LT" baseline="0" dirty="0" smtClean="0"/>
              <a:t> toksines koncentracijas).</a:t>
            </a:r>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20</a:t>
            </a:fld>
            <a:endParaRPr lang="lt-LT"/>
          </a:p>
        </p:txBody>
      </p:sp>
    </p:spTree>
    <p:extLst>
      <p:ext uri="{BB962C8B-B14F-4D97-AF65-F5344CB8AC3E}">
        <p14:creationId xmlns:p14="http://schemas.microsoft.com/office/powerpoint/2010/main" val="3046588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200" kern="1200" dirty="0" smtClean="0">
                <a:solidFill>
                  <a:schemeClr val="tx1"/>
                </a:solidFill>
                <a:effectLst/>
                <a:latin typeface="+mn-lt"/>
                <a:ea typeface="+mn-ea"/>
                <a:cs typeface="+mn-cs"/>
              </a:rPr>
              <a:t>Pavojingiausi vaistai vaikams</a:t>
            </a:r>
            <a:r>
              <a:rPr lang="lt-LT" sz="1200" kern="1200" baseline="0" dirty="0" smtClean="0">
                <a:solidFill>
                  <a:schemeClr val="tx1"/>
                </a:solidFill>
                <a:effectLst/>
                <a:latin typeface="+mn-lt"/>
                <a:ea typeface="+mn-ea"/>
                <a:cs typeface="+mn-cs"/>
              </a:rPr>
              <a:t> (viršuje).</a:t>
            </a:r>
            <a:endParaRPr lang="lt-LT"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lt-LT" sz="1200" kern="1200" dirty="0" smtClean="0">
                <a:solidFill>
                  <a:schemeClr val="tx1"/>
                </a:solidFill>
                <a:effectLst/>
                <a:latin typeface="+mn-lt"/>
                <a:ea typeface="+mn-ea"/>
                <a:cs typeface="+mn-cs"/>
              </a:rPr>
              <a:t>Atsitiktinai maži vaikai dažniausiai išgeria tų medikamentų, kuriuos dažniausia naudoja suaugę ir kartais be reikalo kaupia namuose. Reikia visada atsiminti, kad be suaugusiųjų priežiūros vaikams vaistų vartoti negalima. Kai kurie preparatai gali būti mirtinai nuodingi išgėrus ar net apčiulpus vos vieną tabletę.</a:t>
            </a:r>
            <a:endParaRPr lang="lt-LT" dirty="0" smtClean="0"/>
          </a:p>
          <a:p>
            <a:r>
              <a:rPr lang="lt-LT" sz="1200" kern="1200" dirty="0" smtClean="0">
                <a:solidFill>
                  <a:schemeClr val="tx1"/>
                </a:solidFill>
                <a:effectLst/>
                <a:latin typeface="+mn-lt"/>
                <a:ea typeface="+mn-ea"/>
                <a:cs typeface="+mn-cs"/>
              </a:rPr>
              <a:t>Dažniausiai sunkiai vaikai apsinuodija </a:t>
            </a:r>
            <a:r>
              <a:rPr lang="lt-LT" sz="1200" u="sng" kern="1200" dirty="0" smtClean="0">
                <a:solidFill>
                  <a:schemeClr val="tx1"/>
                </a:solidFill>
                <a:effectLst/>
                <a:latin typeface="+mn-lt"/>
                <a:ea typeface="+mn-ea"/>
                <a:cs typeface="+mn-cs"/>
              </a:rPr>
              <a:t>benzodiazepinais </a:t>
            </a:r>
            <a:r>
              <a:rPr lang="lt-LT" sz="1200" kern="1200" dirty="0" smtClean="0">
                <a:solidFill>
                  <a:schemeClr val="tx1"/>
                </a:solidFill>
                <a:effectLst/>
                <a:latin typeface="+mn-lt"/>
                <a:ea typeface="+mn-ea"/>
                <a:cs typeface="+mn-cs"/>
              </a:rPr>
              <a:t>(raminamaisiais ir migdomaisiais) bei </a:t>
            </a:r>
            <a:r>
              <a:rPr lang="lt-LT" sz="1200" u="sng" kern="1200" dirty="0" smtClean="0">
                <a:solidFill>
                  <a:schemeClr val="tx1"/>
                </a:solidFill>
                <a:effectLst/>
                <a:latin typeface="+mn-lt"/>
                <a:ea typeface="+mn-ea"/>
                <a:cs typeface="+mn-cs"/>
              </a:rPr>
              <a:t>kraujospūdį mažinančiais preparatais</a:t>
            </a:r>
            <a:r>
              <a:rPr lang="lt-LT" sz="1200" kern="1200" dirty="0" smtClean="0">
                <a:solidFill>
                  <a:schemeClr val="tx1"/>
                </a:solidFill>
                <a:effectLst/>
                <a:latin typeface="+mn-lt"/>
                <a:ea typeface="+mn-ea"/>
                <a:cs typeface="+mn-cs"/>
              </a:rPr>
              <a:t>. Dažnai sunkius, vaiko gyvybei grėsmingus apsinuodijimus sukelia atsitiktinai išgerti </a:t>
            </a:r>
            <a:r>
              <a:rPr lang="lt-LT" sz="1200" u="sng" kern="1200" dirty="0" err="1" smtClean="0">
                <a:solidFill>
                  <a:schemeClr val="tx1"/>
                </a:solidFill>
                <a:effectLst/>
                <a:latin typeface="+mn-lt"/>
                <a:ea typeface="+mn-ea"/>
                <a:cs typeface="+mn-cs"/>
              </a:rPr>
              <a:t>tricikliniai</a:t>
            </a:r>
            <a:r>
              <a:rPr lang="lt-LT" sz="1200" u="sng" kern="1200" dirty="0" smtClean="0">
                <a:solidFill>
                  <a:schemeClr val="tx1"/>
                </a:solidFill>
                <a:effectLst/>
                <a:latin typeface="+mn-lt"/>
                <a:ea typeface="+mn-ea"/>
                <a:cs typeface="+mn-cs"/>
              </a:rPr>
              <a:t> antidepresantai, </a:t>
            </a:r>
            <a:r>
              <a:rPr lang="lt-LT" sz="1200" u="sng" kern="1200" dirty="0" err="1" smtClean="0">
                <a:solidFill>
                  <a:schemeClr val="tx1"/>
                </a:solidFill>
                <a:effectLst/>
                <a:latin typeface="+mn-lt"/>
                <a:ea typeface="+mn-ea"/>
                <a:cs typeface="+mn-cs"/>
              </a:rPr>
              <a:t>neuroleptikai</a:t>
            </a:r>
            <a:r>
              <a:rPr lang="lt-LT" sz="1200" u="sng" kern="1200" dirty="0" smtClean="0">
                <a:solidFill>
                  <a:schemeClr val="tx1"/>
                </a:solidFill>
                <a:effectLst/>
                <a:latin typeface="+mn-lt"/>
                <a:ea typeface="+mn-ea"/>
                <a:cs typeface="+mn-cs"/>
              </a:rPr>
              <a:t>, </a:t>
            </a:r>
            <a:r>
              <a:rPr lang="lt-LT" sz="1200" u="sng" kern="1200" dirty="0" err="1" smtClean="0">
                <a:solidFill>
                  <a:schemeClr val="tx1"/>
                </a:solidFill>
                <a:effectLst/>
                <a:latin typeface="+mn-lt"/>
                <a:ea typeface="+mn-ea"/>
                <a:cs typeface="+mn-cs"/>
              </a:rPr>
              <a:t>karbamazepinai</a:t>
            </a:r>
            <a:r>
              <a:rPr lang="lt-LT" sz="1200" u="sng" kern="1200" dirty="0" smtClean="0">
                <a:solidFill>
                  <a:schemeClr val="tx1"/>
                </a:solidFill>
                <a:effectLst/>
                <a:latin typeface="+mn-lt"/>
                <a:ea typeface="+mn-ea"/>
                <a:cs typeface="+mn-cs"/>
              </a:rPr>
              <a:t> (</a:t>
            </a:r>
            <a:r>
              <a:rPr lang="lt-LT" sz="1200" u="sng" kern="1200" dirty="0" err="1" smtClean="0">
                <a:solidFill>
                  <a:schemeClr val="tx1"/>
                </a:solidFill>
                <a:effectLst/>
                <a:latin typeface="+mn-lt"/>
                <a:ea typeface="+mn-ea"/>
                <a:cs typeface="+mn-cs"/>
              </a:rPr>
              <a:t>prieštraukuliniai</a:t>
            </a:r>
            <a:r>
              <a:rPr lang="lt-LT" sz="1200" u="sng" kern="1200" dirty="0" smtClean="0">
                <a:solidFill>
                  <a:schemeClr val="tx1"/>
                </a:solidFill>
                <a:effectLst/>
                <a:latin typeface="+mn-lt"/>
                <a:ea typeface="+mn-ea"/>
                <a:cs typeface="+mn-cs"/>
              </a:rPr>
              <a:t> preparatai). </a:t>
            </a:r>
            <a:r>
              <a:rPr lang="lt-LT" sz="1200" u="none" kern="1200" dirty="0" smtClean="0">
                <a:solidFill>
                  <a:schemeClr val="tx1"/>
                </a:solidFill>
                <a:effectLst/>
                <a:latin typeface="+mn-lt"/>
                <a:ea typeface="+mn-ea"/>
                <a:cs typeface="+mn-cs"/>
              </a:rPr>
              <a:t>Vaikams ypač pavojingi atsitiktinai išgerti medikamentai, kuriems nebūdingi greitai atsirandantys neurologiniai </a:t>
            </a:r>
            <a:r>
              <a:rPr lang="lt-LT" sz="1200" kern="1200" dirty="0" smtClean="0">
                <a:solidFill>
                  <a:schemeClr val="tx1"/>
                </a:solidFill>
                <a:effectLst/>
                <a:latin typeface="+mn-lt"/>
                <a:ea typeface="+mn-ea"/>
                <a:cs typeface="+mn-cs"/>
              </a:rPr>
              <a:t>sutrikimai. Tai būtų </a:t>
            </a:r>
            <a:r>
              <a:rPr lang="lt-LT" sz="1200" u="sng" kern="1200" dirty="0" smtClean="0">
                <a:solidFill>
                  <a:schemeClr val="tx1"/>
                </a:solidFill>
                <a:effectLst/>
                <a:latin typeface="+mn-lt"/>
                <a:ea typeface="+mn-ea"/>
                <a:cs typeface="+mn-cs"/>
              </a:rPr>
              <a:t>aspirinas, </a:t>
            </a:r>
            <a:r>
              <a:rPr lang="lt-LT" sz="1200" u="sng" kern="1200" dirty="0" err="1" smtClean="0">
                <a:solidFill>
                  <a:schemeClr val="tx1"/>
                </a:solidFill>
                <a:effectLst/>
                <a:latin typeface="+mn-lt"/>
                <a:ea typeface="+mn-ea"/>
                <a:cs typeface="+mn-cs"/>
              </a:rPr>
              <a:t>paracetamolis</a:t>
            </a:r>
            <a:r>
              <a:rPr lang="lt-LT" sz="1200" u="sng" kern="1200" dirty="0" smtClean="0">
                <a:solidFill>
                  <a:schemeClr val="tx1"/>
                </a:solidFill>
                <a:effectLst/>
                <a:latin typeface="+mn-lt"/>
                <a:ea typeface="+mn-ea"/>
                <a:cs typeface="+mn-cs"/>
              </a:rPr>
              <a:t>, geležies preparatai</a:t>
            </a:r>
            <a:r>
              <a:rPr lang="lt-LT" sz="1200" kern="1200" dirty="0" smtClean="0">
                <a:solidFill>
                  <a:schemeClr val="tx1"/>
                </a:solidFill>
                <a:effectLst/>
                <a:latin typeface="+mn-lt"/>
                <a:ea typeface="+mn-ea"/>
                <a:cs typeface="+mn-cs"/>
              </a:rPr>
              <a:t>. Apsinuodijus šiais medikamentais, neretai tėvai pavėluotai kreipiasi į gydytoją</a:t>
            </a:r>
          </a:p>
          <a:p>
            <a:r>
              <a:rPr lang="lt-LT" sz="1200" kern="1200" dirty="0" smtClean="0">
                <a:solidFill>
                  <a:schemeClr val="tx1"/>
                </a:solidFill>
                <a:effectLst/>
                <a:latin typeface="+mn-lt"/>
                <a:ea typeface="+mn-ea"/>
                <a:cs typeface="+mn-cs"/>
              </a:rPr>
              <a:t>Vitaminai, tai pat, gali būti pavojingi vaiko sveikatai, ypač,</a:t>
            </a:r>
            <a:r>
              <a:rPr lang="lt-LT" sz="1200" kern="1200" baseline="0" dirty="0" smtClean="0">
                <a:solidFill>
                  <a:schemeClr val="tx1"/>
                </a:solidFill>
                <a:effectLst/>
                <a:latin typeface="+mn-lt"/>
                <a:ea typeface="+mn-ea"/>
                <a:cs typeface="+mn-cs"/>
              </a:rPr>
              <a:t> jeigu perdozavimas yra dažnas. </a:t>
            </a:r>
          </a:p>
          <a:p>
            <a:r>
              <a:rPr lang="lt-LT" sz="1200" kern="1200" baseline="0" dirty="0" smtClean="0">
                <a:solidFill>
                  <a:schemeClr val="tx1"/>
                </a:solidFill>
                <a:effectLst/>
                <a:latin typeface="+mn-lt"/>
                <a:ea typeface="+mn-ea"/>
                <a:cs typeface="+mn-cs"/>
              </a:rPr>
              <a:t>Dažnai prie vaistų gali būti randamas ir amoniako (stiprus šarmas) tirpalas, kuris netyčia sumaišytas su kitų vaistų buteliuku (</a:t>
            </a:r>
            <a:r>
              <a:rPr lang="lt-LT" sz="1200" kern="1200" baseline="0" dirty="0" err="1" smtClean="0">
                <a:solidFill>
                  <a:schemeClr val="tx1"/>
                </a:solidFill>
                <a:effectLst/>
                <a:latin typeface="+mn-lt"/>
                <a:ea typeface="+mn-ea"/>
                <a:cs typeface="+mn-cs"/>
              </a:rPr>
              <a:t>pvz</a:t>
            </a:r>
            <a:r>
              <a:rPr lang="lt-LT" sz="1200" kern="1200" baseline="0" dirty="0" smtClean="0">
                <a:solidFill>
                  <a:schemeClr val="tx1"/>
                </a:solidFill>
                <a:effectLst/>
                <a:latin typeface="+mn-lt"/>
                <a:ea typeface="+mn-ea"/>
                <a:cs typeface="+mn-cs"/>
              </a:rPr>
              <a:t>.: širdies lašų) gali būti išgertas. Amoniakas sukelia stiprų cheminį nudegimą. Išgėrus būdingas burnos nudegimas, rijimo sutrikimai. Įkvėpus galimi kvėpavimo sutrikimai: užkimimas, švokštimas, krūtinės skausmas.</a:t>
            </a:r>
          </a:p>
          <a:p>
            <a:pPr marL="0" marR="0" indent="0" algn="l" defTabSz="914400" rtl="0" eaLnBrk="1" fontAlgn="auto" latinLnBrk="0" hangingPunct="1">
              <a:lnSpc>
                <a:spcPct val="100000"/>
              </a:lnSpc>
              <a:spcBef>
                <a:spcPts val="0"/>
              </a:spcBef>
              <a:spcAft>
                <a:spcPts val="0"/>
              </a:spcAft>
              <a:buClrTx/>
              <a:buSzTx/>
              <a:buFontTx/>
              <a:buNone/>
              <a:tabLst/>
              <a:defRPr/>
            </a:pPr>
            <a:r>
              <a:rPr lang="lt-LT" dirty="0" smtClean="0"/>
              <a:t>Jei vaikai paliekami</a:t>
            </a:r>
            <a:r>
              <a:rPr lang="lt-LT" baseline="0" dirty="0" smtClean="0"/>
              <a:t> pas senelius – atkreipti dėmesį, kokius vaistus vartoja seneliai, perspėti, kad jie būtų padėti saugiai.</a:t>
            </a:r>
          </a:p>
          <a:p>
            <a:pPr marL="0" marR="0" indent="0" algn="l" defTabSz="914400" rtl="0" eaLnBrk="1" fontAlgn="auto" latinLnBrk="0" hangingPunct="1">
              <a:lnSpc>
                <a:spcPct val="100000"/>
              </a:lnSpc>
              <a:spcBef>
                <a:spcPts val="0"/>
              </a:spcBef>
              <a:spcAft>
                <a:spcPts val="0"/>
              </a:spcAft>
              <a:buClrTx/>
              <a:buSzTx/>
              <a:buFontTx/>
              <a:buNone/>
              <a:tabLst/>
              <a:defRPr/>
            </a:pPr>
            <a:r>
              <a:rPr lang="lt-LT" baseline="0" dirty="0" smtClean="0"/>
              <a:t>Nuotraukų nuorodos: https://3dprint.com/105175/3d-printing-custom-pills/, </a:t>
            </a:r>
            <a:endParaRPr lang="lt-LT" dirty="0" smtClean="0"/>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21</a:t>
            </a:fld>
            <a:endParaRPr lang="lt-LT"/>
          </a:p>
        </p:txBody>
      </p:sp>
    </p:spTree>
    <p:extLst>
      <p:ext uri="{BB962C8B-B14F-4D97-AF65-F5344CB8AC3E}">
        <p14:creationId xmlns:p14="http://schemas.microsoft.com/office/powerpoint/2010/main" val="992574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dirty="0" smtClean="0"/>
              <a:t>Buteliukai su nežinomomis</a:t>
            </a:r>
            <a:r>
              <a:rPr lang="lt-LT" baseline="0" dirty="0" smtClean="0"/>
              <a:t> medžiagomis – apsinuodijimo  šaltinis. Vienas iš pagrindinių saugaus medžiagų laikymo principų yra visas medžiagas laikyti </a:t>
            </a:r>
            <a:r>
              <a:rPr lang="lt-LT" baseline="0" dirty="0" err="1" smtClean="0"/>
              <a:t>orginaliose</a:t>
            </a:r>
            <a:r>
              <a:rPr lang="lt-LT" baseline="0" dirty="0" smtClean="0"/>
              <a:t> pakuotėse. Jeigu perpilsite stiprią valymo priemonę į mineralinio buteliuką arba į tokį buteliuką, kuris yra spalvotas ir tuomet sunku nustatyti skysčio spalvą, gali atsitikti taip, kad kas nors nežinodamas išgers to skysčio, jeigu perpilate medžiaga ir nepasižymite, kokia tai medžiaga gali kilti problemų teikiant pagalbą ir gydymą, jeigu gydytojai nežinos kokia medžiaga buvo apsinuodyta. </a:t>
            </a:r>
            <a:endParaRPr lang="lt-LT" dirty="0" smtClean="0"/>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22</a:t>
            </a:fld>
            <a:endParaRPr lang="lt-LT"/>
          </a:p>
        </p:txBody>
      </p:sp>
    </p:spTree>
    <p:extLst>
      <p:ext uri="{BB962C8B-B14F-4D97-AF65-F5344CB8AC3E}">
        <p14:creationId xmlns:p14="http://schemas.microsoft.com/office/powerpoint/2010/main" val="3469967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dirty="0" smtClean="0"/>
              <a:t>Namo iliustracija: </a:t>
            </a:r>
            <a:r>
              <a:rPr lang="lt-LT" sz="1200" b="0" i="0" kern="1200" dirty="0" err="1" smtClean="0">
                <a:solidFill>
                  <a:schemeClr val="tx1"/>
                </a:solidFill>
                <a:effectLst/>
                <a:latin typeface="+mn-lt"/>
                <a:ea typeface="+mn-ea"/>
                <a:cs typeface="+mn-cs"/>
              </a:rPr>
              <a:t>www.freepic.com</a:t>
            </a:r>
            <a:endParaRPr lang="lt-LT" dirty="0" smtClean="0"/>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2</a:t>
            </a:fld>
            <a:endParaRPr lang="lt-LT"/>
          </a:p>
        </p:txBody>
      </p:sp>
    </p:spTree>
    <p:extLst>
      <p:ext uri="{BB962C8B-B14F-4D97-AF65-F5344CB8AC3E}">
        <p14:creationId xmlns:p14="http://schemas.microsoft.com/office/powerpoint/2010/main" val="4064481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b="1" i="0" u="none" strike="noStrike" kern="1200" baseline="0" dirty="0" smtClean="0">
                <a:solidFill>
                  <a:schemeClr val="tx1"/>
                </a:solidFill>
                <a:latin typeface="+mn-lt"/>
                <a:ea typeface="+mn-ea"/>
                <a:cs typeface="+mn-cs"/>
              </a:rPr>
              <a:t>Vabzdžių nuodai</a:t>
            </a:r>
          </a:p>
          <a:p>
            <a:r>
              <a:rPr lang="lt-LT" sz="1200" b="0" i="0" u="none" strike="noStrike" kern="1200" baseline="0" dirty="0" smtClean="0">
                <a:solidFill>
                  <a:schemeClr val="tx1"/>
                </a:solidFill>
                <a:latin typeface="+mn-lt"/>
                <a:ea typeface="+mn-ea"/>
                <a:cs typeface="+mn-cs"/>
              </a:rPr>
              <a:t>Nuodinga medžiaga –  dažniausia </a:t>
            </a:r>
            <a:r>
              <a:rPr lang="lt-LT" sz="1200" b="0" i="0" u="none" strike="noStrike" kern="1200" baseline="0" dirty="0" err="1" smtClean="0">
                <a:solidFill>
                  <a:schemeClr val="tx1"/>
                </a:solidFill>
                <a:latin typeface="+mn-lt"/>
                <a:ea typeface="+mn-ea"/>
                <a:cs typeface="+mn-cs"/>
              </a:rPr>
              <a:t>piretroidai</a:t>
            </a:r>
            <a:r>
              <a:rPr lang="lt-LT" sz="1200" b="0" i="0" u="none" strike="noStrike" kern="1200" baseline="0" dirty="0" smtClean="0">
                <a:solidFill>
                  <a:schemeClr val="tx1"/>
                </a:solidFill>
                <a:latin typeface="+mn-lt"/>
                <a:ea typeface="+mn-ea"/>
                <a:cs typeface="+mn-cs"/>
              </a:rPr>
              <a:t>.</a:t>
            </a:r>
          </a:p>
          <a:p>
            <a:r>
              <a:rPr lang="fi-FI" sz="1200" b="0" i="0" u="none" strike="noStrike" kern="1200" baseline="0" dirty="0" smtClean="0">
                <a:solidFill>
                  <a:schemeClr val="tx1"/>
                </a:solidFill>
                <a:latin typeface="+mn-lt"/>
                <a:ea typeface="+mn-ea"/>
                <a:cs typeface="+mn-cs"/>
              </a:rPr>
              <a:t>Atminkite, kad kai kurių vabzdžius</a:t>
            </a:r>
            <a:r>
              <a:rPr lang="lt-LT" sz="1200" b="0" i="0" u="none" strike="noStrike" kern="1200" baseline="0" dirty="0" smtClean="0">
                <a:solidFill>
                  <a:schemeClr val="tx1"/>
                </a:solidFill>
                <a:latin typeface="+mn-lt"/>
                <a:ea typeface="+mn-ea"/>
                <a:cs typeface="+mn-cs"/>
              </a:rPr>
              <a:t> naikinančių priemonių sukelti apsinuodijimai net ir nedideliais kiekiais gali būti pavojingi gyvybei. Vykdami pas gydytojus turėkite su savimi produkto pakuote.</a:t>
            </a:r>
          </a:p>
          <a:p>
            <a:r>
              <a:rPr lang="lt-LT" sz="1200" b="1" i="0" u="none" strike="noStrike" kern="1200" baseline="0" dirty="0" smtClean="0">
                <a:solidFill>
                  <a:schemeClr val="tx1"/>
                </a:solidFill>
                <a:latin typeface="+mn-lt"/>
                <a:ea typeface="+mn-ea"/>
                <a:cs typeface="+mn-cs"/>
              </a:rPr>
              <a:t>Graužikų nuodai</a:t>
            </a:r>
          </a:p>
          <a:p>
            <a:r>
              <a:rPr lang="lt-LT" sz="1200" b="0" i="0" u="none" strike="noStrike" kern="1200" baseline="0" dirty="0" smtClean="0">
                <a:solidFill>
                  <a:schemeClr val="tx1"/>
                </a:solidFill>
                <a:latin typeface="+mn-lt"/>
                <a:ea typeface="+mn-ea"/>
                <a:cs typeface="+mn-cs"/>
              </a:rPr>
              <a:t>Sudėtyje yra krešėjimą veikiančių medžiagų – netiesioginio veikimo antikoaguliantų. Dažniausiai apsinuodijama, kai nuodai barstomi po namus ir tokiose vietose, kurios prieinamos vaikams, vaikui suvalgius jo saujos dydžio granulių kiekį, kyla rimtas pavojus sveikatai, porą grūdelių neturėtų sukelti labai stiprių pakenkimų, tačiau jei įtariama, kad vaikas galėjo paragauti graužikų nuodų, būtina kreiptis medicininės pagalbos.</a:t>
            </a:r>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23</a:t>
            </a:fld>
            <a:endParaRPr lang="lt-LT"/>
          </a:p>
        </p:txBody>
      </p:sp>
    </p:spTree>
    <p:extLst>
      <p:ext uri="{BB962C8B-B14F-4D97-AF65-F5344CB8AC3E}">
        <p14:creationId xmlns:p14="http://schemas.microsoft.com/office/powerpoint/2010/main" val="815004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b="0" i="0" u="none" strike="noStrike" kern="1200" baseline="0" dirty="0" smtClean="0">
                <a:solidFill>
                  <a:schemeClr val="tx1"/>
                </a:solidFill>
                <a:latin typeface="+mn-lt"/>
                <a:ea typeface="+mn-ea"/>
                <a:cs typeface="+mn-cs"/>
              </a:rPr>
              <a:t>Dažniausia langų plovimo, stabdžių skysčių sudėtyje būna etilenglikolio.  Dėl ryškios spalvos ir saldoko skonio etilenglikolio turintys skysčiai dar pavojingesni vaikams. Net vieno gurkšnio gali pakakti, kad vaikui vystytųsi sunkaus apsinuodijimo simptomai. Pradžioje atsiranda apsvaigimas, panašus į alkoholio, sutrinka koordinacija, vėliau slopinama sąmonė, gali vystytis traukuliai, sutrinka medžiagų apykaita, vystosi ūminis inkstų funkcijos nepakankamumas. Dažniausiai Lietuvoje naudojamas priešnuodis etanolis, kuris kuo greičiau turi būti sugirdomas. Suaugusiam tai 100 – 150 ml o, vaikams 2,5 – 3,5 ml/ kg 30-40 </a:t>
            </a:r>
            <a:r>
              <a:rPr lang="lt-LT" sz="1200" b="0" i="0" u="none" strike="noStrike" kern="1200" baseline="0" dirty="0" err="1" smtClean="0">
                <a:solidFill>
                  <a:schemeClr val="tx1"/>
                </a:solidFill>
                <a:latin typeface="+mn-lt"/>
                <a:ea typeface="+mn-ea"/>
                <a:cs typeface="+mn-cs"/>
              </a:rPr>
              <a:t>proc</a:t>
            </a:r>
            <a:r>
              <a:rPr lang="lt-LT" sz="1200" b="0" i="0" u="none" strike="noStrike" kern="1200" baseline="0" dirty="0" smtClean="0">
                <a:solidFill>
                  <a:schemeClr val="tx1"/>
                </a:solidFill>
                <a:latin typeface="+mn-lt"/>
                <a:ea typeface="+mn-ea"/>
                <a:cs typeface="+mn-cs"/>
              </a:rPr>
              <a:t>. stiprumo etilo alkoholio. Vaikams alkoholis gali būti sugirdomas sumaišytas su </a:t>
            </a:r>
            <a:r>
              <a:rPr lang="lt-LT" sz="1200" b="0" i="0" u="none" strike="noStrike" kern="1200" baseline="0" dirty="0" err="1" smtClean="0">
                <a:solidFill>
                  <a:schemeClr val="tx1"/>
                </a:solidFill>
                <a:latin typeface="+mn-lt"/>
                <a:ea typeface="+mn-ea"/>
                <a:cs typeface="+mn-cs"/>
              </a:rPr>
              <a:t>sultimis</a:t>
            </a:r>
            <a:r>
              <a:rPr lang="lt-LT" sz="1200" b="0" i="0" u="none" strike="noStrike" kern="1200" baseline="0" dirty="0" smtClean="0">
                <a:solidFill>
                  <a:schemeClr val="tx1"/>
                </a:solidFill>
                <a:latin typeface="+mn-lt"/>
                <a:ea typeface="+mn-ea"/>
                <a:cs typeface="+mn-cs"/>
              </a:rPr>
              <a:t>, ar kitu gėrimu. Svarbu prisiminti, kad priešnuodį būtina sugirdyti kuo anksčiau, dažniausiai iki atvykstant greitajai medicinos pagalbai.</a:t>
            </a:r>
          </a:p>
          <a:p>
            <a:r>
              <a:rPr lang="lt-LT" sz="1200" b="0" i="0" u="none" strike="noStrike" kern="1200" baseline="0" dirty="0" smtClean="0">
                <a:solidFill>
                  <a:schemeClr val="tx1"/>
                </a:solidFill>
                <a:latin typeface="+mn-lt"/>
                <a:ea typeface="+mn-ea"/>
                <a:cs typeface="+mn-cs"/>
              </a:rPr>
              <a:t>Rečiau ir dažnai mažesniais kiekiais sudėtyje pasitaiko ir metanolio.  Metanolis – ypatingai </a:t>
            </a:r>
            <a:r>
              <a:rPr lang="lt-LT" sz="1200" b="0" i="0" u="none" strike="noStrike" kern="1200" baseline="0" dirty="0" err="1" smtClean="0">
                <a:solidFill>
                  <a:schemeClr val="tx1"/>
                </a:solidFill>
                <a:latin typeface="+mn-lt"/>
                <a:ea typeface="+mn-ea"/>
                <a:cs typeface="+mn-cs"/>
              </a:rPr>
              <a:t>toksiška</a:t>
            </a:r>
            <a:r>
              <a:rPr lang="lt-LT" sz="1200" b="0" i="0" u="none" strike="noStrike" kern="1200" baseline="0" dirty="0" smtClean="0">
                <a:solidFill>
                  <a:schemeClr val="tx1"/>
                </a:solidFill>
                <a:latin typeface="+mn-lt"/>
                <a:ea typeface="+mn-ea"/>
                <a:cs typeface="+mn-cs"/>
              </a:rPr>
              <a:t> medžiaga. Prarijus trikdo CNS veiklą, regėjimą, pažeidžia inkstus. Metanoliu galima apsinuodyti ir prisikvėpavus. Apsinuodijus metanoliu – priešnuodis taip pat etilo alkoholis tomis pačiomis dozėmis, kaip aprašyta aukščiau.</a:t>
            </a:r>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26</a:t>
            </a:fld>
            <a:endParaRPr lang="lt-LT"/>
          </a:p>
        </p:txBody>
      </p:sp>
    </p:spTree>
    <p:extLst>
      <p:ext uri="{BB962C8B-B14F-4D97-AF65-F5344CB8AC3E}">
        <p14:creationId xmlns:p14="http://schemas.microsoft.com/office/powerpoint/2010/main" val="2748477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kern="1200" dirty="0" smtClean="0">
                <a:solidFill>
                  <a:schemeClr val="tx1"/>
                </a:solidFill>
                <a:effectLst/>
                <a:latin typeface="+mn-lt"/>
                <a:ea typeface="+mn-ea"/>
                <a:cs typeface="+mn-cs"/>
              </a:rPr>
              <a:t>Apsinuodijimas anglies </a:t>
            </a:r>
            <a:r>
              <a:rPr lang="lt-LT" sz="1200" kern="1200" dirty="0" err="1" smtClean="0">
                <a:solidFill>
                  <a:schemeClr val="tx1"/>
                </a:solidFill>
                <a:effectLst/>
                <a:latin typeface="+mn-lt"/>
                <a:ea typeface="+mn-ea"/>
                <a:cs typeface="+mn-cs"/>
              </a:rPr>
              <a:t>monoksidu</a:t>
            </a:r>
            <a:r>
              <a:rPr lang="lt-LT" sz="1200" kern="1200" dirty="0" smtClean="0">
                <a:solidFill>
                  <a:schemeClr val="tx1"/>
                </a:solidFill>
                <a:effectLst/>
                <a:latin typeface="+mn-lt"/>
                <a:ea typeface="+mn-ea"/>
                <a:cs typeface="+mn-cs"/>
              </a:rPr>
              <a:t> (CO), liaudyje vadinamu smalkėmis, ypač pavojingas tuo, kad pirmiausia pažeidžiama ta organizmo vieta, kuri jautriausia deguonies badui, - smegenys. Anglies </a:t>
            </a:r>
            <a:r>
              <a:rPr lang="lt-LT" sz="1200" kern="1200" dirty="0" err="1" smtClean="0">
                <a:solidFill>
                  <a:schemeClr val="tx1"/>
                </a:solidFill>
                <a:effectLst/>
                <a:latin typeface="+mn-lt"/>
                <a:ea typeface="+mn-ea"/>
                <a:cs typeface="+mn-cs"/>
              </a:rPr>
              <a:t>monoksidas</a:t>
            </a:r>
            <a:r>
              <a:rPr lang="lt-LT" sz="1200" kern="1200" dirty="0" smtClean="0">
                <a:solidFill>
                  <a:schemeClr val="tx1"/>
                </a:solidFill>
                <a:effectLst/>
                <a:latin typeface="+mn-lt"/>
                <a:ea typeface="+mn-ea"/>
                <a:cs typeface="+mn-cs"/>
              </a:rPr>
              <a:t> stipriau už deguonį prisijungia prie hemoglobino, esančio eritrocituose, ir blokuoja jų galimybę pernešti deguonį. Žmogus kvėpuoja, bet deguonis jo kraujyje necirkuliuoja. Deguonies trūkumui jautriausios yra nervų ląstelės, dėl to pirmiausia vystosi smegenų pakitimai. Organizme išsivysto deguonies badas, po kurio laiko prasideda traukuliai, koma, žūsta smegenų ląstelės. Deguonies trūkumas gali pažeisti ir širdies raumenį, inkstus, kepenis, kitus organus. Apsinuodijimo pasekmės labai priklauso nuo smalkių koncentracijos, nuo laiko, kiek žmogus būna užterštoje patalpoje. </a:t>
            </a:r>
            <a:endParaRPr lang="lt-LT" sz="1200" b="0" i="0" kern="1200" dirty="0" smtClean="0">
              <a:solidFill>
                <a:schemeClr val="tx1"/>
              </a:solidFill>
              <a:effectLst/>
              <a:latin typeface="+mn-lt"/>
              <a:ea typeface="+mn-ea"/>
              <a:cs typeface="+mn-cs"/>
            </a:endParaRPr>
          </a:p>
          <a:p>
            <a:r>
              <a:rPr lang="lt-LT" sz="1200" b="0" i="0" kern="1200" dirty="0" smtClean="0">
                <a:solidFill>
                  <a:schemeClr val="tx1"/>
                </a:solidFill>
                <a:effectLst/>
                <a:latin typeface="+mn-lt"/>
                <a:ea typeface="+mn-ea"/>
                <a:cs typeface="+mn-cs"/>
              </a:rPr>
              <a:t>Apsinuodyti anglies </a:t>
            </a:r>
            <a:r>
              <a:rPr lang="lt-LT" sz="1200" b="0" i="0" kern="1200" dirty="0" err="1" smtClean="0">
                <a:solidFill>
                  <a:schemeClr val="tx1"/>
                </a:solidFill>
                <a:effectLst/>
                <a:latin typeface="+mn-lt"/>
                <a:ea typeface="+mn-ea"/>
                <a:cs typeface="+mn-cs"/>
              </a:rPr>
              <a:t>monoksidu</a:t>
            </a:r>
            <a:r>
              <a:rPr lang="lt-LT" sz="1200" b="0" i="0" kern="1200" dirty="0" smtClean="0">
                <a:solidFill>
                  <a:schemeClr val="tx1"/>
                </a:solidFill>
                <a:effectLst/>
                <a:latin typeface="+mn-lt"/>
                <a:ea typeface="+mn-ea"/>
                <a:cs typeface="+mn-cs"/>
              </a:rPr>
              <a:t> galima visur, kur patalpos ar vanduo šildomi dujiniais boileriais ar katilais. </a:t>
            </a:r>
            <a:r>
              <a:rPr lang="lt-LT" dirty="0" smtClean="0"/>
              <a:t/>
            </a:r>
            <a:br>
              <a:rPr lang="lt-LT" dirty="0" smtClean="0"/>
            </a:br>
            <a:r>
              <a:rPr lang="lt-LT" sz="1200" b="0" i="0" kern="1200" dirty="0" smtClean="0">
                <a:solidFill>
                  <a:schemeClr val="tx1"/>
                </a:solidFill>
                <a:effectLst/>
                <a:latin typeface="+mn-lt"/>
                <a:ea typeface="+mn-ea"/>
                <a:cs typeface="+mn-cs"/>
              </a:rPr>
              <a:t>Apsinuodijimas anglies </a:t>
            </a:r>
            <a:r>
              <a:rPr lang="lt-LT" sz="1200" b="0" i="0" kern="1200" dirty="0" err="1" smtClean="0">
                <a:solidFill>
                  <a:schemeClr val="tx1"/>
                </a:solidFill>
                <a:effectLst/>
                <a:latin typeface="+mn-lt"/>
                <a:ea typeface="+mn-ea"/>
                <a:cs typeface="+mn-cs"/>
              </a:rPr>
              <a:t>monoksidu</a:t>
            </a:r>
            <a:r>
              <a:rPr lang="lt-LT" sz="1200" b="0" i="0" kern="1200" dirty="0" smtClean="0">
                <a:solidFill>
                  <a:schemeClr val="tx1"/>
                </a:solidFill>
                <a:effectLst/>
                <a:latin typeface="+mn-lt"/>
                <a:ea typeface="+mn-ea"/>
                <a:cs typeface="+mn-cs"/>
              </a:rPr>
              <a:t> labai pavojingas todėl, kad </a:t>
            </a:r>
            <a:r>
              <a:rPr lang="lt-LT" sz="1200" b="0" i="0" kern="1200" dirty="0" err="1" smtClean="0">
                <a:solidFill>
                  <a:schemeClr val="tx1"/>
                </a:solidFill>
                <a:effectLst/>
                <a:latin typeface="+mn-lt"/>
                <a:ea typeface="+mn-ea"/>
                <a:cs typeface="+mn-cs"/>
              </a:rPr>
              <a:t>lengvo apsinuodijimo</a:t>
            </a:r>
            <a:r>
              <a:rPr lang="lt-LT" sz="1200" b="0" i="0" kern="1200" dirty="0" smtClean="0">
                <a:solidFill>
                  <a:schemeClr val="tx1"/>
                </a:solidFill>
                <a:effectLst/>
                <a:latin typeface="+mn-lt"/>
                <a:ea typeface="+mn-ea"/>
                <a:cs typeface="+mn-cs"/>
              </a:rPr>
              <a:t> atveju atsiradę negalavimai, tokie kaip galvos skausmas, pykinimas, silpnumas, gali būti neatpažinti ir nesusieti su apsinuodijimu,</a:t>
            </a:r>
            <a:r>
              <a:rPr lang="lt-LT" sz="1200" b="0" i="0" kern="1200" baseline="0" dirty="0" smtClean="0">
                <a:solidFill>
                  <a:schemeClr val="tx1"/>
                </a:solidFill>
                <a:effectLst/>
                <a:latin typeface="+mn-lt"/>
                <a:ea typeface="+mn-ea"/>
                <a:cs typeface="+mn-cs"/>
              </a:rPr>
              <a:t> o palaikyti peršalimo ar gripo simptomais</a:t>
            </a:r>
            <a:r>
              <a:rPr lang="lt-LT" sz="1200" b="0" i="0" kern="1200" dirty="0" smtClean="0">
                <a:solidFill>
                  <a:schemeClr val="tx1"/>
                </a:solidFill>
                <a:effectLst/>
                <a:latin typeface="+mn-lt"/>
                <a:ea typeface="+mn-ea"/>
                <a:cs typeface="+mn-cs"/>
              </a:rPr>
              <a:t>.  Vidutinio apsinuodijimo atveju, sutrinka koordinacija, žmogus gali nebesuvokti, kad reikia išeiti iš užterštos aplinkos. Ilgesnį laiką pabuvus aplinkoje, kur didelė anglies </a:t>
            </a:r>
            <a:r>
              <a:rPr lang="lt-LT" sz="1200" b="0" i="0" kern="1200" dirty="0" err="1" smtClean="0">
                <a:solidFill>
                  <a:schemeClr val="tx1"/>
                </a:solidFill>
                <a:effectLst/>
                <a:latin typeface="+mn-lt"/>
                <a:ea typeface="+mn-ea"/>
                <a:cs typeface="+mn-cs"/>
              </a:rPr>
              <a:t>monoksido</a:t>
            </a:r>
            <a:r>
              <a:rPr lang="lt-LT" sz="1200" b="0" i="0" kern="1200" dirty="0" smtClean="0">
                <a:solidFill>
                  <a:schemeClr val="tx1"/>
                </a:solidFill>
                <a:effectLst/>
                <a:latin typeface="+mn-lt"/>
                <a:ea typeface="+mn-ea"/>
                <a:cs typeface="+mn-cs"/>
              </a:rPr>
              <a:t> koncentracija galimas sunkus apsinuodijimas, prarandama sąmonė. Visi žmonės gali apsinuodyti anglies </a:t>
            </a:r>
            <a:r>
              <a:rPr lang="lt-LT" sz="1200" b="0" i="0" kern="1200" dirty="0" err="1" smtClean="0">
                <a:solidFill>
                  <a:schemeClr val="tx1"/>
                </a:solidFill>
                <a:effectLst/>
                <a:latin typeface="+mn-lt"/>
                <a:ea typeface="+mn-ea"/>
                <a:cs typeface="+mn-cs"/>
              </a:rPr>
              <a:t>monoksidu</a:t>
            </a:r>
            <a:r>
              <a:rPr lang="lt-LT" sz="1200" b="0" i="0" kern="1200" dirty="0" smtClean="0">
                <a:solidFill>
                  <a:schemeClr val="tx1"/>
                </a:solidFill>
                <a:effectLst/>
                <a:latin typeface="+mn-lt"/>
                <a:ea typeface="+mn-ea"/>
                <a:cs typeface="+mn-cs"/>
              </a:rPr>
              <a:t>, bet kai kurios asmenų grupės tam yra jautresnės – tai </a:t>
            </a:r>
            <a:r>
              <a:rPr lang="lt-LT" sz="1200" b="0" i="0" u="sng" kern="1200" dirty="0" smtClean="0">
                <a:solidFill>
                  <a:schemeClr val="tx1"/>
                </a:solidFill>
                <a:effectLst/>
                <a:latin typeface="+mn-lt"/>
                <a:ea typeface="+mn-ea"/>
                <a:cs typeface="+mn-cs"/>
              </a:rPr>
              <a:t>vaikai, nėščiosios, senyvo amžiaus žmonės asmenys, sergantys lėtinėmis širdies ir plaučių ligomis.</a:t>
            </a:r>
            <a:br>
              <a:rPr lang="lt-LT" sz="1200" b="0" i="0" u="sng" kern="1200" dirty="0" smtClean="0">
                <a:solidFill>
                  <a:schemeClr val="tx1"/>
                </a:solidFill>
                <a:effectLst/>
                <a:latin typeface="+mn-lt"/>
                <a:ea typeface="+mn-ea"/>
                <a:cs typeface="+mn-cs"/>
              </a:rPr>
            </a:br>
            <a:r>
              <a:rPr lang="lt-LT" sz="1200" b="0" i="0" kern="1200" dirty="0" smtClean="0">
                <a:solidFill>
                  <a:schemeClr val="tx1"/>
                </a:solidFill>
                <a:effectLst/>
                <a:latin typeface="+mn-lt"/>
                <a:ea typeface="+mn-ea"/>
                <a:cs typeface="+mn-cs"/>
              </a:rPr>
              <a:t>Svarbu žinoti, kad apsinuodyti anglies </a:t>
            </a:r>
            <a:r>
              <a:rPr lang="lt-LT" sz="1200" b="0" i="0" kern="1200" dirty="0" err="1" smtClean="0">
                <a:solidFill>
                  <a:schemeClr val="tx1"/>
                </a:solidFill>
                <a:effectLst/>
                <a:latin typeface="+mn-lt"/>
                <a:ea typeface="+mn-ea"/>
                <a:cs typeface="+mn-cs"/>
              </a:rPr>
              <a:t>monoksidu</a:t>
            </a:r>
            <a:r>
              <a:rPr lang="lt-LT" sz="1200" b="0" i="0" kern="1200" dirty="0" smtClean="0">
                <a:solidFill>
                  <a:schemeClr val="tx1"/>
                </a:solidFill>
                <a:effectLst/>
                <a:latin typeface="+mn-lt"/>
                <a:ea typeface="+mn-ea"/>
                <a:cs typeface="+mn-cs"/>
              </a:rPr>
              <a:t> galima ir naujos statybos namuose, nes net puikiai veikiantis dujinis ar kieto kuro katilas, boileris, susidarius tam tikroms sąlygoms gali į aplinką skleisti anglies </a:t>
            </a:r>
            <a:r>
              <a:rPr lang="lt-LT" sz="1200" b="0" i="0" kern="1200" dirty="0" err="1" smtClean="0">
                <a:solidFill>
                  <a:schemeClr val="tx1"/>
                </a:solidFill>
                <a:effectLst/>
                <a:latin typeface="+mn-lt"/>
                <a:ea typeface="+mn-ea"/>
                <a:cs typeface="+mn-cs"/>
              </a:rPr>
              <a:t>monoksidą</a:t>
            </a:r>
            <a:r>
              <a:rPr lang="lt-LT" sz="1200" b="0" i="0" kern="1200" dirty="0" smtClean="0">
                <a:solidFill>
                  <a:schemeClr val="tx1"/>
                </a:solidFill>
                <a:effectLst/>
                <a:latin typeface="+mn-lt"/>
                <a:ea typeface="+mn-ea"/>
                <a:cs typeface="+mn-cs"/>
              </a:rPr>
              <a:t>, todėl šalia šių įrenginių būtina įtaisyti anglies </a:t>
            </a:r>
            <a:r>
              <a:rPr lang="lt-LT" sz="1200" b="0" i="0" kern="1200" dirty="0" err="1" smtClean="0">
                <a:solidFill>
                  <a:schemeClr val="tx1"/>
                </a:solidFill>
                <a:effectLst/>
                <a:latin typeface="+mn-lt"/>
                <a:ea typeface="+mn-ea"/>
                <a:cs typeface="+mn-cs"/>
              </a:rPr>
              <a:t>monoksido</a:t>
            </a:r>
            <a:r>
              <a:rPr lang="lt-LT" sz="1200" b="0" i="0" kern="1200" dirty="0" smtClean="0">
                <a:solidFill>
                  <a:schemeClr val="tx1"/>
                </a:solidFill>
                <a:effectLst/>
                <a:latin typeface="+mn-lt"/>
                <a:ea typeface="+mn-ea"/>
                <a:cs typeface="+mn-cs"/>
              </a:rPr>
              <a:t> detektorių. Taip pat, pavojinga sėdėti uždaroje patalpoje, pavyzdžiui garaže, užvedus automobilį. Net ir lauke, jei automobilio salonas nesandarus, užvestame automobilyje sėdintys žmonės gali apsinuodyti smalkėmis to nejausdami. </a:t>
            </a:r>
            <a:br>
              <a:rPr lang="lt-LT" sz="1200" b="0" i="0" kern="1200" dirty="0" smtClean="0">
                <a:solidFill>
                  <a:schemeClr val="tx1"/>
                </a:solidFill>
                <a:effectLst/>
                <a:latin typeface="+mn-lt"/>
                <a:ea typeface="+mn-ea"/>
                <a:cs typeface="+mn-cs"/>
              </a:rPr>
            </a:br>
            <a:r>
              <a:rPr lang="lt-LT" sz="1200" b="0" i="0" kern="1200" dirty="0" smtClean="0">
                <a:solidFill>
                  <a:schemeClr val="tx1"/>
                </a:solidFill>
                <a:effectLst/>
                <a:latin typeface="+mn-lt"/>
                <a:ea typeface="+mn-ea"/>
                <a:cs typeface="+mn-cs"/>
              </a:rPr>
              <a:t>Labai svarbu laiku pastebėti apsinuodijimą anglies </a:t>
            </a:r>
            <a:r>
              <a:rPr lang="lt-LT" sz="1200" b="0" i="0" kern="1200" dirty="0" err="1" smtClean="0">
                <a:solidFill>
                  <a:schemeClr val="tx1"/>
                </a:solidFill>
                <a:effectLst/>
                <a:latin typeface="+mn-lt"/>
                <a:ea typeface="+mn-ea"/>
                <a:cs typeface="+mn-cs"/>
              </a:rPr>
              <a:t>monoksidu</a:t>
            </a:r>
            <a:r>
              <a:rPr lang="lt-LT" sz="1200" b="0" i="0" kern="1200" dirty="0" smtClean="0">
                <a:solidFill>
                  <a:schemeClr val="tx1"/>
                </a:solidFill>
                <a:effectLst/>
                <a:latin typeface="+mn-lt"/>
                <a:ea typeface="+mn-ea"/>
                <a:cs typeface="+mn-cs"/>
              </a:rPr>
              <a:t> ir imtis reikiamų priemonių. Apsinuodijimą smalkėmis reikėtų įtarti, jeigu: </a:t>
            </a:r>
            <a:br>
              <a:rPr lang="lt-LT" sz="1200" b="0" i="0" kern="1200" dirty="0" smtClean="0">
                <a:solidFill>
                  <a:schemeClr val="tx1"/>
                </a:solidFill>
                <a:effectLst/>
                <a:latin typeface="+mn-lt"/>
                <a:ea typeface="+mn-ea"/>
                <a:cs typeface="+mn-cs"/>
              </a:rPr>
            </a:br>
            <a:r>
              <a:rPr lang="lt-LT" sz="1200" b="0" i="0" kern="1200" dirty="0" smtClean="0">
                <a:solidFill>
                  <a:schemeClr val="tx1"/>
                </a:solidFill>
                <a:effectLst/>
                <a:latin typeface="+mn-lt"/>
                <a:ea typeface="+mn-ea"/>
                <a:cs typeface="+mn-cs"/>
              </a:rPr>
              <a:t>• Kiti asmenys Jūsų namuose, bute, darbo vietoje jaučia tokius pat simptomus</a:t>
            </a:r>
            <a:br>
              <a:rPr lang="lt-LT" sz="1200" b="0" i="0" kern="1200" dirty="0" smtClean="0">
                <a:solidFill>
                  <a:schemeClr val="tx1"/>
                </a:solidFill>
                <a:effectLst/>
                <a:latin typeface="+mn-lt"/>
                <a:ea typeface="+mn-ea"/>
                <a:cs typeface="+mn-cs"/>
              </a:rPr>
            </a:br>
            <a:r>
              <a:rPr lang="lt-LT" sz="1200" b="0" i="0" kern="1200" dirty="0" smtClean="0">
                <a:solidFill>
                  <a:schemeClr val="tx1"/>
                </a:solidFill>
                <a:effectLst/>
                <a:latin typeface="+mn-lt"/>
                <a:ea typeface="+mn-ea"/>
                <a:cs typeface="+mn-cs"/>
              </a:rPr>
              <a:t>• Šie simptomai išnyksta, kai paliekate patalpą ir vėl atsiranda, kai sugrįžtate</a:t>
            </a:r>
            <a:br>
              <a:rPr lang="lt-LT" sz="1200" b="0" i="0" kern="1200" dirty="0" smtClean="0">
                <a:solidFill>
                  <a:schemeClr val="tx1"/>
                </a:solidFill>
                <a:effectLst/>
                <a:latin typeface="+mn-lt"/>
                <a:ea typeface="+mn-ea"/>
                <a:cs typeface="+mn-cs"/>
              </a:rPr>
            </a:br>
            <a:r>
              <a:rPr lang="lt-LT" sz="1200" b="0" i="0" kern="1200" dirty="0" smtClean="0">
                <a:solidFill>
                  <a:schemeClr val="tx1"/>
                </a:solidFill>
                <a:effectLst/>
                <a:latin typeface="+mn-lt"/>
                <a:ea typeface="+mn-ea"/>
                <a:cs typeface="+mn-cs"/>
              </a:rPr>
              <a:t>• Pastebėjote, kad ir Jūsų augintiniai atrodo sergantys</a:t>
            </a:r>
            <a:endParaRPr lang="lt-LT" dirty="0" smtClean="0"/>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27</a:t>
            </a:fld>
            <a:endParaRPr lang="lt-LT"/>
          </a:p>
        </p:txBody>
      </p:sp>
    </p:spTree>
    <p:extLst>
      <p:ext uri="{BB962C8B-B14F-4D97-AF65-F5344CB8AC3E}">
        <p14:creationId xmlns:p14="http://schemas.microsoft.com/office/powerpoint/2010/main" val="2814881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kern="1200" dirty="0" smtClean="0">
                <a:solidFill>
                  <a:schemeClr val="tx1"/>
                </a:solidFill>
                <a:effectLst/>
                <a:latin typeface="+mn-lt"/>
                <a:ea typeface="+mn-ea"/>
                <a:cs typeface="+mn-cs"/>
              </a:rPr>
              <a:t>BENDROSIOS TAISYKLĖS, KAIP ELGTIS VAIKUI APSINUODIJUS</a:t>
            </a:r>
          </a:p>
          <a:p>
            <a:r>
              <a:rPr lang="lt-LT" sz="1200" kern="1200" dirty="0" smtClean="0">
                <a:solidFill>
                  <a:schemeClr val="tx1"/>
                </a:solidFill>
                <a:effectLst/>
                <a:latin typeface="+mn-lt"/>
                <a:ea typeface="+mn-ea"/>
                <a:cs typeface="+mn-cs"/>
              </a:rPr>
              <a:t>• Būtinai išlikite ramūs!</a:t>
            </a:r>
          </a:p>
          <a:p>
            <a:r>
              <a:rPr lang="lt-LT" sz="1200" kern="1200" dirty="0" smtClean="0">
                <a:solidFill>
                  <a:schemeClr val="tx1"/>
                </a:solidFill>
                <a:effectLst/>
                <a:latin typeface="+mn-lt"/>
                <a:ea typeface="+mn-ea"/>
                <a:cs typeface="+mn-cs"/>
              </a:rPr>
              <a:t>PIRMOJI PAGALBA APSINUODIJUS</a:t>
            </a:r>
          </a:p>
          <a:p>
            <a:pPr lvl="0"/>
            <a:r>
              <a:rPr lang="lt-LT" sz="1200" kern="1200" dirty="0" smtClean="0">
                <a:solidFill>
                  <a:schemeClr val="tx1"/>
                </a:solidFill>
                <a:effectLst/>
                <a:latin typeface="+mn-lt"/>
                <a:ea typeface="+mn-ea"/>
                <a:cs typeface="+mn-cs"/>
              </a:rPr>
              <a:t>Jei vaikas netenka sąmonės, paguldykite jį ant šono stabiliai, kad galėtų laisvai kvėpuoti, neužspringtų vemdamas ir nedelsiant kvieskite greitąją medicinos pagalbą telefonu 112. </a:t>
            </a:r>
          </a:p>
          <a:p>
            <a:pPr lvl="0"/>
            <a:r>
              <a:rPr lang="lt-LT" sz="1200" kern="1200" dirty="0" smtClean="0">
                <a:solidFill>
                  <a:schemeClr val="tx1"/>
                </a:solidFill>
                <a:effectLst/>
                <a:latin typeface="+mn-lt"/>
                <a:ea typeface="+mn-ea"/>
                <a:cs typeface="+mn-cs"/>
              </a:rPr>
              <a:t>Jei sustojo kvėpavimas pradėkite pradinį gaivinimą (dirbtinis kvėpavimas „iš burnos į burną“, išorinis širdies masažas), kitas asmuo turi iškviesti greitąją medicinos pagalbą. Jei nėra kito žmogaus, kuris galėtų iškviesti pagalbą, </a:t>
            </a:r>
            <a:r>
              <a:rPr lang="lt-LT" sz="1200" b="1" kern="1200" dirty="0" smtClean="0">
                <a:solidFill>
                  <a:schemeClr val="tx1"/>
                </a:solidFill>
                <a:effectLst/>
                <a:latin typeface="+mn-lt"/>
                <a:ea typeface="+mn-ea"/>
                <a:cs typeface="+mn-cs"/>
              </a:rPr>
              <a:t>pradėkite vaiką gaivinti ir tik po to kvieskite pagalbą</a:t>
            </a:r>
            <a:r>
              <a:rPr lang="lt-LT" sz="1200" kern="1200" dirty="0" smtClean="0">
                <a:solidFill>
                  <a:schemeClr val="tx1"/>
                </a:solidFill>
                <a:effectLst/>
                <a:latin typeface="+mn-lt"/>
                <a:ea typeface="+mn-ea"/>
                <a:cs typeface="+mn-cs"/>
              </a:rPr>
              <a:t>. Jei</a:t>
            </a:r>
            <a:r>
              <a:rPr lang="lt-LT" sz="1200" kern="1200" baseline="0" dirty="0" smtClean="0">
                <a:solidFill>
                  <a:schemeClr val="tx1"/>
                </a:solidFill>
                <a:effectLst/>
                <a:latin typeface="+mn-lt"/>
                <a:ea typeface="+mn-ea"/>
                <a:cs typeface="+mn-cs"/>
              </a:rPr>
              <a:t> nukentėjusysis suaugęs žmogus, tuomet pirmiau kvieskite pagalbą ir tik po to imkitės gaivinimo.</a:t>
            </a:r>
            <a:endParaRPr lang="lt-LT" sz="1200" kern="1200" dirty="0" smtClean="0">
              <a:solidFill>
                <a:schemeClr val="tx1"/>
              </a:solidFill>
              <a:effectLst/>
              <a:latin typeface="+mn-lt"/>
              <a:ea typeface="+mn-ea"/>
              <a:cs typeface="+mn-cs"/>
            </a:endParaRPr>
          </a:p>
          <a:p>
            <a:pPr marL="0" indent="0">
              <a:buNone/>
            </a:pPr>
            <a:r>
              <a:rPr lang="lt-LT" baseline="0" dirty="0" smtClean="0"/>
              <a:t>Jeigu vaiko būklė stabili, vaikas sąmoningas, pagalbos teikimas priklauso nuo to kokiu būdu buvo apsinuodyta. </a:t>
            </a:r>
          </a:p>
          <a:p>
            <a:pPr marL="0" indent="0">
              <a:buNone/>
            </a:pPr>
            <a:r>
              <a:rPr lang="lt-LT" b="1" baseline="0" dirty="0" smtClean="0"/>
              <a:t>Jeigu nuodai praryti </a:t>
            </a:r>
            <a:r>
              <a:rPr lang="lt-LT" baseline="0" dirty="0" smtClean="0"/>
              <a:t>– vanduo visada yra gera priemonė padėti apsinuodijusiam, tačiau nereiktų duoti vandens gerti per daug. </a:t>
            </a:r>
            <a:r>
              <a:rPr lang="lt-LT" sz="1200" kern="1200" dirty="0" smtClean="0">
                <a:solidFill>
                  <a:schemeClr val="tx1"/>
                </a:solidFill>
                <a:effectLst/>
                <a:latin typeface="+mn-lt"/>
                <a:ea typeface="+mn-ea"/>
                <a:cs typeface="+mn-cs"/>
              </a:rPr>
              <a:t>Jei vaikas sąmoningas, duokite atsigerti paprasto vandens (apie 5 ml kilogramui kūno masės, </a:t>
            </a:r>
            <a:r>
              <a:rPr lang="lt-LT" sz="1200" kern="1200" dirty="0" err="1" smtClean="0">
                <a:solidFill>
                  <a:schemeClr val="tx1"/>
                </a:solidFill>
                <a:effectLst/>
                <a:latin typeface="+mn-lt"/>
                <a:ea typeface="+mn-ea"/>
                <a:cs typeface="+mn-cs"/>
              </a:rPr>
              <a:t>pvz</a:t>
            </a:r>
            <a:r>
              <a:rPr lang="lt-LT" sz="1200" kern="1200" dirty="0" smtClean="0">
                <a:solidFill>
                  <a:schemeClr val="tx1"/>
                </a:solidFill>
                <a:effectLst/>
                <a:latin typeface="+mn-lt"/>
                <a:ea typeface="+mn-ea"/>
                <a:cs typeface="+mn-cs"/>
              </a:rPr>
              <a:t>.: 20 kg sveriančiam vaikui apie 100 ml,</a:t>
            </a:r>
            <a:r>
              <a:rPr lang="lt-LT" sz="1200" kern="1200" baseline="0" dirty="0" smtClean="0">
                <a:solidFill>
                  <a:schemeClr val="tx1"/>
                </a:solidFill>
                <a:effectLst/>
                <a:latin typeface="+mn-lt"/>
                <a:ea typeface="+mn-ea"/>
                <a:cs typeface="+mn-cs"/>
              </a:rPr>
              <a:t> </a:t>
            </a:r>
            <a:r>
              <a:rPr lang="lt-LT" baseline="0" dirty="0" smtClean="0"/>
              <a:t>suaugusiam iki 250 ml), didesnis kiekis gali tempti skrandžio sieneles ir taip iššaukti vėmimą, kuris gali būti pavojingas ( užspringimo tikimybė, pakartotinis pažeidimas ir </a:t>
            </a:r>
            <a:r>
              <a:rPr lang="lt-LT" baseline="0" dirty="0" err="1" smtClean="0"/>
              <a:t>pan</a:t>
            </a:r>
            <a:r>
              <a:rPr lang="lt-LT" baseline="0" dirty="0" smtClean="0"/>
              <a:t>).</a:t>
            </a:r>
            <a:r>
              <a:rPr lang="lt-LT" sz="1200" kern="1200" dirty="0" smtClean="0">
                <a:solidFill>
                  <a:schemeClr val="tx1"/>
                </a:solidFill>
                <a:effectLst/>
                <a:latin typeface="+mn-lt"/>
                <a:ea typeface="+mn-ea"/>
                <a:cs typeface="+mn-cs"/>
              </a:rPr>
              <a:t> Paskambinkite į Apsinuodijimų informacijos biurą ar vaikų (šeimos) gydytojui ir pasitarkite, kaip elgtis toliau. </a:t>
            </a:r>
            <a:endParaRPr lang="lt-LT" baseline="0" dirty="0" smtClean="0"/>
          </a:p>
          <a:p>
            <a:pPr marL="0" indent="0">
              <a:buNone/>
            </a:pPr>
            <a:r>
              <a:rPr lang="lt-LT" baseline="0" dirty="0" smtClean="0"/>
              <a:t>Kai nuodų įkvėpta arba apsipilta – reikėtų nepamiršti, kad teikiant pirmą pagalbą, reikia pasirūpinti ir savo sveikata, jeigu pavojingos medžiagos buvo įkvėpta, užtikrinti, kad jūs jos neįkvėptumėte, apsipylus – neliesti tos vietos plikomis rankomis, atsargiai elgtis </a:t>
            </a:r>
            <a:r>
              <a:rPr lang="lt-LT" baseline="0" dirty="0" err="1" smtClean="0"/>
              <a:t>nuiimant</a:t>
            </a:r>
            <a:r>
              <a:rPr lang="lt-LT" baseline="0" dirty="0" smtClean="0"/>
              <a:t> drabužius ir </a:t>
            </a:r>
            <a:r>
              <a:rPr lang="lt-LT" baseline="0" dirty="0" err="1" smtClean="0"/>
              <a:t>pan</a:t>
            </a:r>
            <a:r>
              <a:rPr lang="lt-LT" baseline="0" dirty="0" smtClean="0"/>
              <a:t>.</a:t>
            </a:r>
          </a:p>
          <a:p>
            <a:r>
              <a:rPr lang="lt-LT" sz="1200" b="1" kern="1200" dirty="0" smtClean="0">
                <a:solidFill>
                  <a:schemeClr val="tx1"/>
                </a:solidFill>
                <a:effectLst/>
                <a:latin typeface="+mn-lt"/>
                <a:ea typeface="+mn-ea"/>
                <a:cs typeface="+mn-cs"/>
              </a:rPr>
              <a:t>Patekus ant odos</a:t>
            </a:r>
            <a:r>
              <a:rPr lang="lt-LT" sz="1200" kern="1200" dirty="0" smtClean="0">
                <a:solidFill>
                  <a:schemeClr val="tx1"/>
                </a:solidFill>
                <a:effectLst/>
                <a:latin typeface="+mn-lt"/>
                <a:ea typeface="+mn-ea"/>
                <a:cs typeface="+mn-cs"/>
              </a:rPr>
              <a:t>:</a:t>
            </a:r>
          </a:p>
          <a:p>
            <a:r>
              <a:rPr lang="lt-LT" sz="1200" kern="1200" dirty="0" smtClean="0">
                <a:solidFill>
                  <a:schemeClr val="tx1"/>
                </a:solidFill>
                <a:effectLst/>
                <a:latin typeface="+mn-lt"/>
                <a:ea typeface="+mn-ea"/>
                <a:cs typeface="+mn-cs"/>
              </a:rPr>
              <a:t>Nuvilkite suterštus drabužius ir odą plaukite tekančiu vandeniu 15 – 20 </a:t>
            </a:r>
            <a:r>
              <a:rPr lang="lt-LT" sz="1200" kern="1200" dirty="0" err="1" smtClean="0">
                <a:solidFill>
                  <a:schemeClr val="tx1"/>
                </a:solidFill>
                <a:effectLst/>
                <a:latin typeface="+mn-lt"/>
                <a:ea typeface="+mn-ea"/>
                <a:cs typeface="+mn-cs"/>
              </a:rPr>
              <a:t>min</a:t>
            </a:r>
            <a:r>
              <a:rPr lang="lt-LT" sz="1200" kern="1200" dirty="0" smtClean="0">
                <a:solidFill>
                  <a:schemeClr val="tx1"/>
                </a:solidFill>
                <a:effectLst/>
                <a:latin typeface="+mn-lt"/>
                <a:ea typeface="+mn-ea"/>
                <a:cs typeface="+mn-cs"/>
              </a:rPr>
              <a:t>., jei ji nepažeista – su muilu. Nenaudokite neutralizavimo priemonių nusideginus rūgštimis ar šarmais.</a:t>
            </a:r>
          </a:p>
          <a:p>
            <a:r>
              <a:rPr lang="lt-LT" sz="1200" b="1" kern="1200" dirty="0" smtClean="0">
                <a:solidFill>
                  <a:schemeClr val="tx1"/>
                </a:solidFill>
                <a:effectLst/>
                <a:latin typeface="+mn-lt"/>
                <a:ea typeface="+mn-ea"/>
                <a:cs typeface="+mn-cs"/>
              </a:rPr>
              <a:t>Patekus į akis:</a:t>
            </a:r>
            <a:endParaRPr lang="lt-LT" sz="1200" kern="1200" dirty="0" smtClean="0">
              <a:solidFill>
                <a:schemeClr val="tx1"/>
              </a:solidFill>
              <a:effectLst/>
              <a:latin typeface="+mn-lt"/>
              <a:ea typeface="+mn-ea"/>
              <a:cs typeface="+mn-cs"/>
            </a:endParaRPr>
          </a:p>
          <a:p>
            <a:r>
              <a:rPr lang="lt-LT" sz="1200" kern="1200" dirty="0" smtClean="0">
                <a:solidFill>
                  <a:schemeClr val="tx1"/>
                </a:solidFill>
                <a:effectLst/>
                <a:latin typeface="+mn-lt"/>
                <a:ea typeface="+mn-ea"/>
                <a:cs typeface="+mn-cs"/>
              </a:rPr>
              <a:t>Nedelsiant išimkite kontaktinius lęšius, pažeistą akį plaukite tekančiu vandeniu 15–20 minučių. Akies vokus būtina pakelti, kad būtų gerai išplauta ragena ir junginės maišas. Neišnykus dirginimui kreipkitės į akių gydytoją arba į artimiausią gydymo įstaigą.</a:t>
            </a:r>
          </a:p>
          <a:p>
            <a:r>
              <a:rPr lang="lt-LT" sz="1200" b="1" kern="1200" dirty="0" smtClean="0">
                <a:solidFill>
                  <a:schemeClr val="tx1"/>
                </a:solidFill>
                <a:effectLst/>
                <a:latin typeface="+mn-lt"/>
                <a:ea typeface="+mn-ea"/>
                <a:cs typeface="+mn-cs"/>
              </a:rPr>
              <a:t>Įkvėpus:</a:t>
            </a:r>
            <a:endParaRPr lang="lt-LT" sz="1200" kern="1200" dirty="0" smtClean="0">
              <a:solidFill>
                <a:schemeClr val="tx1"/>
              </a:solidFill>
              <a:effectLst/>
              <a:latin typeface="+mn-lt"/>
              <a:ea typeface="+mn-ea"/>
              <a:cs typeface="+mn-cs"/>
            </a:endParaRPr>
          </a:p>
          <a:p>
            <a:r>
              <a:rPr lang="lt-LT" sz="1200" kern="1200" dirty="0" smtClean="0">
                <a:solidFill>
                  <a:schemeClr val="tx1"/>
                </a:solidFill>
                <a:effectLst/>
                <a:latin typeface="+mn-lt"/>
                <a:ea typeface="+mn-ea"/>
                <a:cs typeface="+mn-cs"/>
              </a:rPr>
              <a:t>Kuo greičiau nutraukti kontaktą su nuodinga medžiaga, atidaryti langus, apsinuodijusįjį išvesti ar išnešti į gryną orą! Atkreipkite dėmesį, kad bandydami teikti pagalbą galite apsinuodyti ir patys.</a:t>
            </a:r>
          </a:p>
          <a:p>
            <a:r>
              <a:rPr lang="lt-LT" sz="1200" kern="1200" dirty="0" smtClean="0">
                <a:solidFill>
                  <a:schemeClr val="tx1"/>
                </a:solidFill>
                <a:effectLst/>
                <a:latin typeface="+mn-lt"/>
                <a:ea typeface="+mn-ea"/>
                <a:cs typeface="+mn-cs"/>
              </a:rPr>
              <a:t> </a:t>
            </a:r>
          </a:p>
          <a:p>
            <a:endParaRPr lang="lt-LT" dirty="0" smtClean="0"/>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28</a:t>
            </a:fld>
            <a:endParaRPr lang="lt-LT"/>
          </a:p>
        </p:txBody>
      </p:sp>
    </p:spTree>
    <p:extLst>
      <p:ext uri="{BB962C8B-B14F-4D97-AF65-F5344CB8AC3E}">
        <p14:creationId xmlns:p14="http://schemas.microsoft.com/office/powerpoint/2010/main" val="171585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Reikėtų</a:t>
            </a:r>
            <a:r>
              <a:rPr lang="lt-LT" baseline="0" dirty="0" smtClean="0"/>
              <a:t> nepamiršti, kad jokių papildomų priemonių (išskyrus vandens) nesiimti nepasitarus su specialistu. </a:t>
            </a:r>
          </a:p>
          <a:p>
            <a:r>
              <a:rPr lang="lt-LT" sz="1200" b="1" kern="1200" dirty="0" smtClean="0">
                <a:solidFill>
                  <a:schemeClr val="tx1"/>
                </a:solidFill>
                <a:effectLst/>
                <a:latin typeface="+mn-lt"/>
                <a:ea typeface="+mn-ea"/>
                <a:cs typeface="+mn-cs"/>
              </a:rPr>
              <a:t>Aktyvintoji anglis </a:t>
            </a:r>
            <a:r>
              <a:rPr lang="lt-LT" sz="1200" kern="1200" dirty="0" smtClean="0">
                <a:solidFill>
                  <a:schemeClr val="tx1"/>
                </a:solidFill>
                <a:effectLst/>
                <a:latin typeface="+mn-lt"/>
                <a:ea typeface="+mn-ea"/>
                <a:cs typeface="+mn-cs"/>
              </a:rPr>
              <a:t>apsinuodijimų atvejais neleidžia nuodams pateikti į kraują. Atminkite, kad daugelio apsinuodijimų per burną atvejų, aktyvintoji anglis veiksmingiausia, jei jos skiriama per pirmąją valandą po apsinuodijimo, todėl gydymo ja negalima atidėlioti. Ji skiriama po 0,5 - 1g kilogramui kūno masės (</a:t>
            </a:r>
            <a:r>
              <a:rPr lang="lt-LT" sz="1200" kern="1200" dirty="0" err="1" smtClean="0">
                <a:solidFill>
                  <a:schemeClr val="tx1"/>
                </a:solidFill>
                <a:effectLst/>
                <a:latin typeface="+mn-lt"/>
                <a:ea typeface="+mn-ea"/>
                <a:cs typeface="+mn-cs"/>
              </a:rPr>
              <a:t>pvz</a:t>
            </a:r>
            <a:r>
              <a:rPr lang="lt-LT" sz="1200" kern="1200" dirty="0" smtClean="0">
                <a:solidFill>
                  <a:schemeClr val="tx1"/>
                </a:solidFill>
                <a:effectLst/>
                <a:latin typeface="+mn-lt"/>
                <a:ea typeface="+mn-ea"/>
                <a:cs typeface="+mn-cs"/>
              </a:rPr>
              <a:t>.: 20 kg sveriančiam vaikui reikalinga 10 – 20 g aktyvintosios anglies arba 40 – 80 tablečių po 250 mg). </a:t>
            </a:r>
            <a:r>
              <a:rPr lang="lt-LT" baseline="0" dirty="0" smtClean="0"/>
              <a:t>Jeigu buvo rekomenduota išgerti aktyvintosios anglies, ją turėtume vartoti taip: t</a:t>
            </a:r>
            <a:r>
              <a:rPr lang="lt-LT" sz="1200" b="0" i="0" u="none" strike="noStrike" kern="1200" baseline="0" dirty="0" smtClean="0">
                <a:solidFill>
                  <a:schemeClr val="tx1"/>
                </a:solidFill>
                <a:latin typeface="+mn-lt"/>
                <a:ea typeface="+mn-ea"/>
                <a:cs typeface="+mn-cs"/>
              </a:rPr>
              <a:t>abletes reikėtų sudėti į stiklinę, sutrinti ir užpilti truputį šilto vandens. Tokią košelę sumaitinti vaikui. Ji yra beskonė, todėl dažniausiai vaikai lengvai ją suvalgo.</a:t>
            </a:r>
          </a:p>
          <a:p>
            <a:r>
              <a:rPr lang="lt-LT" sz="1200" b="1" kern="1200" dirty="0" smtClean="0">
                <a:solidFill>
                  <a:schemeClr val="tx1"/>
                </a:solidFill>
                <a:effectLst/>
                <a:latin typeface="+mn-lt"/>
                <a:ea typeface="+mn-ea"/>
                <a:cs typeface="+mn-cs"/>
              </a:rPr>
              <a:t>Nepasitarę</a:t>
            </a:r>
            <a:r>
              <a:rPr lang="lt-LT" sz="1200" kern="1200" dirty="0" smtClean="0">
                <a:solidFill>
                  <a:schemeClr val="tx1"/>
                </a:solidFill>
                <a:effectLst/>
                <a:latin typeface="+mn-lt"/>
                <a:ea typeface="+mn-ea"/>
                <a:cs typeface="+mn-cs"/>
              </a:rPr>
              <a:t> su gydytoju ar Apsinuodijimų kontrolės ir informacijos biuro specialistais:</a:t>
            </a:r>
          </a:p>
          <a:p>
            <a:pPr lvl="0"/>
            <a:r>
              <a:rPr lang="lt-LT" sz="1200" b="1" kern="1200" dirty="0" smtClean="0">
                <a:solidFill>
                  <a:schemeClr val="tx1"/>
                </a:solidFill>
                <a:effectLst/>
                <a:latin typeface="+mn-lt"/>
                <a:ea typeface="+mn-ea"/>
                <a:cs typeface="+mn-cs"/>
              </a:rPr>
              <a:t>Nevimdykite</a:t>
            </a:r>
            <a:r>
              <a:rPr lang="lt-LT" sz="1200" kern="1200" dirty="0" smtClean="0">
                <a:solidFill>
                  <a:schemeClr val="tx1"/>
                </a:solidFill>
                <a:effectLst/>
                <a:latin typeface="+mn-lt"/>
                <a:ea typeface="+mn-ea"/>
                <a:cs typeface="+mn-cs"/>
              </a:rPr>
              <a:t>, kai kurių apsinuodijimų atveju taip galite tik pakenkti. Būtina atsiminti, kad mažiems vaikams arba pacientams, kuriems dėl apsinuodijimo yra sutrikusi sąmonė, skrandį plauti gali tik sveikatos priežiūros specialistai. Prasidėjus savaiminiam vėmimui, jei vaikas sąmoningas, leiskite vemti. Jei vėmimas prasideda, o sąmonės būklė blogėja, paguldykite ligonį ant šono, kad galėtų lengvai kvėpuoti ir nepaspringtų.</a:t>
            </a:r>
          </a:p>
          <a:p>
            <a:pPr lvl="0"/>
            <a:r>
              <a:rPr lang="lt-LT" sz="1200" b="1" kern="1200" dirty="0" smtClean="0">
                <a:solidFill>
                  <a:schemeClr val="tx1"/>
                </a:solidFill>
                <a:effectLst/>
                <a:latin typeface="+mn-lt"/>
                <a:ea typeface="+mn-ea"/>
                <a:cs typeface="+mn-cs"/>
              </a:rPr>
              <a:t>Negirdykite</a:t>
            </a:r>
            <a:r>
              <a:rPr lang="lt-LT" sz="1200" kern="1200" dirty="0" smtClean="0">
                <a:solidFill>
                  <a:schemeClr val="tx1"/>
                </a:solidFill>
                <a:effectLst/>
                <a:latin typeface="+mn-lt"/>
                <a:ea typeface="+mn-ea"/>
                <a:cs typeface="+mn-cs"/>
              </a:rPr>
              <a:t> sūraus vandens, pieno, gazuotų gėrimų, limonado, mineralinio vandens ir </a:t>
            </a:r>
            <a:r>
              <a:rPr lang="lt-LT" sz="1200" kern="1200" dirty="0" err="1" smtClean="0">
                <a:solidFill>
                  <a:schemeClr val="tx1"/>
                </a:solidFill>
                <a:effectLst/>
                <a:latin typeface="+mn-lt"/>
                <a:ea typeface="+mn-ea"/>
                <a:cs typeface="+mn-cs"/>
              </a:rPr>
              <a:t>pan</a:t>
            </a:r>
            <a:r>
              <a:rPr lang="lt-LT" sz="1200" kern="1200" dirty="0" smtClean="0">
                <a:solidFill>
                  <a:schemeClr val="tx1"/>
                </a:solidFill>
                <a:effectLst/>
                <a:latin typeface="+mn-lt"/>
                <a:ea typeface="+mn-ea"/>
                <a:cs typeface="+mn-cs"/>
              </a:rPr>
              <a:t>.</a:t>
            </a:r>
          </a:p>
          <a:p>
            <a:pPr lvl="0"/>
            <a:r>
              <a:rPr lang="lt-LT" sz="1200" b="1" kern="1200" dirty="0" smtClean="0">
                <a:solidFill>
                  <a:schemeClr val="tx1"/>
                </a:solidFill>
                <a:effectLst/>
                <a:latin typeface="+mn-lt"/>
                <a:ea typeface="+mn-ea"/>
                <a:cs typeface="+mn-cs"/>
              </a:rPr>
              <a:t>Nesiimkite</a:t>
            </a:r>
            <a:r>
              <a:rPr lang="lt-LT" sz="1200" kern="1200" dirty="0" smtClean="0">
                <a:solidFill>
                  <a:schemeClr val="tx1"/>
                </a:solidFill>
                <a:effectLst/>
                <a:latin typeface="+mn-lt"/>
                <a:ea typeface="+mn-ea"/>
                <a:cs typeface="+mn-cs"/>
              </a:rPr>
              <a:t> kitų parankinių priemonių. </a:t>
            </a:r>
          </a:p>
          <a:p>
            <a:r>
              <a:rPr lang="lt-LT" sz="1200" kern="1200" dirty="0" smtClean="0">
                <a:solidFill>
                  <a:schemeClr val="tx1"/>
                </a:solidFill>
                <a:effectLst/>
                <a:latin typeface="+mn-lt"/>
                <a:ea typeface="+mn-ea"/>
                <a:cs typeface="+mn-cs"/>
              </a:rPr>
              <a:t>Tai gali būti pavojinga gyvybei!</a:t>
            </a:r>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29</a:t>
            </a:fld>
            <a:endParaRPr lang="lt-LT"/>
          </a:p>
        </p:txBody>
      </p:sp>
    </p:spTree>
    <p:extLst>
      <p:ext uri="{BB962C8B-B14F-4D97-AF65-F5344CB8AC3E}">
        <p14:creationId xmlns:p14="http://schemas.microsoft.com/office/powerpoint/2010/main" val="26482840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Saugaus medžiagų laikymo rekomendacijos:</a:t>
            </a:r>
          </a:p>
          <a:p>
            <a:pPr marL="171450" indent="-171450">
              <a:buFont typeface="Arial" pitchFamily="34" charset="0"/>
              <a:buChar char="•"/>
            </a:pPr>
            <a:r>
              <a:rPr lang="lt-LT" sz="1200" b="0" i="0" kern="1200" dirty="0" smtClean="0">
                <a:solidFill>
                  <a:schemeClr val="tx1"/>
                </a:solidFill>
                <a:effectLst/>
                <a:latin typeface="+mn-lt"/>
                <a:ea typeface="+mn-ea"/>
                <a:cs typeface="+mn-cs"/>
              </a:rPr>
              <a:t>buityje naudojamas chemines medžiagas laikykite atskirai nuo maisto produktų</a:t>
            </a:r>
          </a:p>
          <a:p>
            <a:pPr marL="171450" indent="-171450">
              <a:buFont typeface="Arial" pitchFamily="34" charset="0"/>
              <a:buChar char="•"/>
            </a:pPr>
            <a:r>
              <a:rPr lang="lt-LT" sz="1200" b="0" i="0" kern="1200" dirty="0" smtClean="0">
                <a:solidFill>
                  <a:schemeClr val="tx1"/>
                </a:solidFill>
                <a:effectLst/>
                <a:latin typeface="+mn-lt"/>
                <a:ea typeface="+mn-ea"/>
                <a:cs typeface="+mn-cs"/>
              </a:rPr>
              <a:t>ploviklius, skalbiklius ir kitus pavojingus chemikalus - laikykite rakinamoje spintelėje arba vaikams nepasiekiamoje vietoje</a:t>
            </a:r>
          </a:p>
          <a:p>
            <a:pPr marL="171450" indent="-171450">
              <a:buFont typeface="Arial" pitchFamily="34" charset="0"/>
              <a:buChar char="•"/>
            </a:pPr>
            <a:r>
              <a:rPr lang="lt-LT" sz="1200" b="0" i="0" kern="1200" dirty="0" err="1" smtClean="0">
                <a:solidFill>
                  <a:schemeClr val="tx1"/>
                </a:solidFill>
                <a:effectLst/>
                <a:latin typeface="+mn-lt"/>
                <a:ea typeface="+mn-ea"/>
                <a:cs typeface="+mn-cs"/>
              </a:rPr>
              <a:t>panaudojus produktus iškart padėkite juos į savo vietą</a:t>
            </a:r>
            <a:endParaRPr lang="lt-LT" sz="1200" b="0" i="0" kern="1200" dirty="0" smtClean="0">
              <a:solidFill>
                <a:schemeClr val="tx1"/>
              </a:solidFill>
              <a:effectLst/>
              <a:latin typeface="+mn-lt"/>
              <a:ea typeface="+mn-ea"/>
              <a:cs typeface="+mn-cs"/>
            </a:endParaRPr>
          </a:p>
          <a:p>
            <a:pPr marL="171450" indent="-171450">
              <a:buFont typeface="Arial" pitchFamily="34" charset="0"/>
              <a:buChar char="•"/>
            </a:pPr>
            <a:r>
              <a:rPr lang="lt-LT" sz="1200" b="0" i="0" kern="1200" dirty="0" err="1" smtClean="0">
                <a:solidFill>
                  <a:schemeClr val="tx1"/>
                </a:solidFill>
                <a:effectLst/>
                <a:latin typeface="+mn-lt"/>
                <a:ea typeface="+mn-ea"/>
                <a:cs typeface="+mn-cs"/>
              </a:rPr>
              <a:t>visas medžiagas laikykite orginaliose pakuotėse</a:t>
            </a:r>
            <a:endParaRPr lang="lt-LT" sz="1200" b="0" i="0" kern="1200" dirty="0" smtClean="0">
              <a:solidFill>
                <a:schemeClr val="tx1"/>
              </a:solidFill>
              <a:effectLst/>
              <a:latin typeface="+mn-lt"/>
              <a:ea typeface="+mn-ea"/>
              <a:cs typeface="+mn-cs"/>
            </a:endParaRPr>
          </a:p>
          <a:p>
            <a:pPr marL="171450" indent="-171450">
              <a:buFont typeface="Arial" pitchFamily="34" charset="0"/>
              <a:buChar char="•"/>
            </a:pPr>
            <a:r>
              <a:rPr lang="lt-LT" sz="1200" b="0" i="0" kern="1200" dirty="0" smtClean="0">
                <a:solidFill>
                  <a:schemeClr val="tx1"/>
                </a:solidFill>
                <a:effectLst/>
                <a:latin typeface="+mn-lt"/>
                <a:ea typeface="+mn-ea"/>
                <a:cs typeface="+mn-cs"/>
              </a:rPr>
              <a:t>pirkdami produktus rinkitės pakuotes, kurių dangtelis turi apsaugą nuo vaikų  (nepamirškite, kad nėra jokios garantuotos</a:t>
            </a:r>
            <a:r>
              <a:rPr lang="lt-LT" sz="1200" b="0" i="0" kern="1200" baseline="0" dirty="0" smtClean="0">
                <a:solidFill>
                  <a:schemeClr val="tx1"/>
                </a:solidFill>
                <a:effectLst/>
                <a:latin typeface="+mn-lt"/>
                <a:ea typeface="+mn-ea"/>
                <a:cs typeface="+mn-cs"/>
              </a:rPr>
              <a:t> apsaugos, kad vaikas neatidarys ir šios pakuotės)</a:t>
            </a:r>
            <a:endParaRPr lang="lt-LT" sz="1200" b="0" i="0" kern="1200" dirty="0" smtClean="0">
              <a:solidFill>
                <a:schemeClr val="tx1"/>
              </a:solidFill>
              <a:effectLst/>
              <a:latin typeface="+mn-lt"/>
              <a:ea typeface="+mn-ea"/>
              <a:cs typeface="+mn-cs"/>
            </a:endParaRPr>
          </a:p>
          <a:p>
            <a:endParaRPr lang="lt-LT" dirty="0" smtClean="0"/>
          </a:p>
          <a:p>
            <a:r>
              <a:rPr lang="lt-LT" dirty="0" smtClean="0"/>
              <a:t>Daugiau informacijos galite rasti: http://www.pasveik.lt/uploads/files/Apsinuodyjimai-A5-new.pdf</a:t>
            </a:r>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30</a:t>
            </a:fld>
            <a:endParaRPr lang="lt-LT"/>
          </a:p>
        </p:txBody>
      </p:sp>
    </p:spTree>
    <p:extLst>
      <p:ext uri="{BB962C8B-B14F-4D97-AF65-F5344CB8AC3E}">
        <p14:creationId xmlns:p14="http://schemas.microsoft.com/office/powerpoint/2010/main" val="2994596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kern="1200" dirty="0" smtClean="0">
                <a:solidFill>
                  <a:schemeClr val="tx1"/>
                </a:solidFill>
                <a:effectLst/>
                <a:latin typeface="+mn-lt"/>
                <a:ea typeface="+mn-ea"/>
                <a:cs typeface="+mn-cs"/>
              </a:rPr>
              <a:t>Apsinuodijus vaikui, nelaukite, kol jis ims negaluoti, nedelsdami paskambinkite savo vaikų ar šeimos gydytojui arba į Apsinuodijimų informacijos biurą ir pasakykite:</a:t>
            </a:r>
          </a:p>
          <a:p>
            <a:r>
              <a:rPr lang="lt-LT" sz="1200" kern="1200" dirty="0" smtClean="0">
                <a:solidFill>
                  <a:schemeClr val="tx1"/>
                </a:solidFill>
                <a:effectLst/>
                <a:latin typeface="+mn-lt"/>
                <a:ea typeface="+mn-ea"/>
                <a:cs typeface="+mn-cs"/>
              </a:rPr>
              <a:t>• Kas apsinuodijo?</a:t>
            </a:r>
          </a:p>
          <a:p>
            <a:r>
              <a:rPr lang="lt-LT" sz="1200" kern="1200" dirty="0" smtClean="0">
                <a:solidFill>
                  <a:schemeClr val="tx1"/>
                </a:solidFill>
                <a:effectLst/>
                <a:latin typeface="+mn-lt"/>
                <a:ea typeface="+mn-ea"/>
                <a:cs typeface="+mn-cs"/>
              </a:rPr>
              <a:t>Vaiko amžius, svoris, lytis.</a:t>
            </a:r>
          </a:p>
          <a:p>
            <a:r>
              <a:rPr lang="lt-LT" sz="1200" kern="1200" dirty="0" smtClean="0">
                <a:solidFill>
                  <a:schemeClr val="tx1"/>
                </a:solidFill>
                <a:effectLst/>
                <a:latin typeface="+mn-lt"/>
                <a:ea typeface="+mn-ea"/>
                <a:cs typeface="+mn-cs"/>
              </a:rPr>
              <a:t>• Kuo apsinuodijo?</a:t>
            </a:r>
          </a:p>
          <a:p>
            <a:r>
              <a:rPr lang="lt-LT" sz="1200" kern="1200" dirty="0" smtClean="0">
                <a:solidFill>
                  <a:schemeClr val="tx1"/>
                </a:solidFill>
                <a:effectLst/>
                <a:latin typeface="+mn-lt"/>
                <a:ea typeface="+mn-ea"/>
                <a:cs typeface="+mn-cs"/>
              </a:rPr>
              <a:t>Vaistais, buityje </a:t>
            </a:r>
            <a:r>
              <a:rPr lang="lt-LT" sz="1200" kern="1200" dirty="0" err="1" smtClean="0">
                <a:solidFill>
                  <a:schemeClr val="tx1"/>
                </a:solidFill>
                <a:effectLst/>
                <a:latin typeface="+mn-lt"/>
                <a:ea typeface="+mn-ea"/>
                <a:cs typeface="+mn-cs"/>
              </a:rPr>
              <a:t>naudojamoma</a:t>
            </a:r>
            <a:r>
              <a:rPr lang="lt-LT" sz="1200" kern="1200" dirty="0" smtClean="0">
                <a:solidFill>
                  <a:schemeClr val="tx1"/>
                </a:solidFill>
                <a:effectLst/>
                <a:latin typeface="+mn-lt"/>
                <a:ea typeface="+mn-ea"/>
                <a:cs typeface="+mn-cs"/>
              </a:rPr>
              <a:t> priemonė, chemikalas, augalas, grybai, maisto produktai ir t. t. Kuo tiksliau apibūdinkite sudėtį (</a:t>
            </a:r>
            <a:r>
              <a:rPr lang="lt-LT" sz="1200" kern="1200" dirty="0" err="1" smtClean="0">
                <a:solidFill>
                  <a:schemeClr val="tx1"/>
                </a:solidFill>
                <a:effectLst/>
                <a:latin typeface="+mn-lt"/>
                <a:ea typeface="+mn-ea"/>
                <a:cs typeface="+mn-cs"/>
              </a:rPr>
              <a:t>pvz</a:t>
            </a:r>
            <a:r>
              <a:rPr lang="lt-LT" sz="1200" kern="1200" dirty="0" smtClean="0">
                <a:solidFill>
                  <a:schemeClr val="tx1"/>
                </a:solidFill>
                <a:effectLst/>
                <a:latin typeface="+mn-lt"/>
                <a:ea typeface="+mn-ea"/>
                <a:cs typeface="+mn-cs"/>
              </a:rPr>
              <a:t>., perskaitykite gamintojo informaciją ant pakuotės).</a:t>
            </a:r>
          </a:p>
          <a:p>
            <a:r>
              <a:rPr lang="lt-LT" sz="1200" kern="1200" dirty="0" smtClean="0">
                <a:solidFill>
                  <a:schemeClr val="tx1"/>
                </a:solidFill>
                <a:effectLst/>
                <a:latin typeface="+mn-lt"/>
                <a:ea typeface="+mn-ea"/>
                <a:cs typeface="+mn-cs"/>
              </a:rPr>
              <a:t>Kokiu būdu apsinuodijo? (prarijo, įkvėpė ar apsipylė)</a:t>
            </a:r>
          </a:p>
          <a:p>
            <a:r>
              <a:rPr lang="lt-LT" sz="1200" kern="1200" dirty="0" smtClean="0">
                <a:solidFill>
                  <a:schemeClr val="tx1"/>
                </a:solidFill>
                <a:effectLst/>
                <a:latin typeface="+mn-lt"/>
                <a:ea typeface="+mn-ea"/>
                <a:cs typeface="+mn-cs"/>
              </a:rPr>
              <a:t>• Kokiu kiekiu apsinuodijo?</a:t>
            </a:r>
          </a:p>
          <a:p>
            <a:r>
              <a:rPr lang="lt-LT" sz="1200" kern="1200" dirty="0" smtClean="0">
                <a:solidFill>
                  <a:schemeClr val="tx1"/>
                </a:solidFill>
                <a:effectLst/>
                <a:latin typeface="+mn-lt"/>
                <a:ea typeface="+mn-ea"/>
                <a:cs typeface="+mn-cs"/>
              </a:rPr>
              <a:t>• Kada apsinuodijo?</a:t>
            </a:r>
          </a:p>
          <a:p>
            <a:r>
              <a:rPr lang="lt-LT" sz="1200" kern="1200" dirty="0" smtClean="0">
                <a:solidFill>
                  <a:schemeClr val="tx1"/>
                </a:solidFill>
                <a:effectLst/>
                <a:latin typeface="+mn-lt"/>
                <a:ea typeface="+mn-ea"/>
                <a:cs typeface="+mn-cs"/>
              </a:rPr>
              <a:t>Nurodykite kuo tikslesnį laiką.</a:t>
            </a:r>
          </a:p>
          <a:p>
            <a:r>
              <a:rPr lang="lt-LT" sz="1200" kern="1200" dirty="0" smtClean="0">
                <a:solidFill>
                  <a:schemeClr val="tx1"/>
                </a:solidFill>
                <a:effectLst/>
                <a:latin typeface="+mn-lt"/>
                <a:ea typeface="+mn-ea"/>
                <a:cs typeface="+mn-cs"/>
              </a:rPr>
              <a:t>• Kokie negalavimai atsirado?</a:t>
            </a:r>
          </a:p>
          <a:p>
            <a:r>
              <a:rPr lang="lt-LT" sz="1200" kern="1200" dirty="0" smtClean="0">
                <a:solidFill>
                  <a:schemeClr val="tx1"/>
                </a:solidFill>
                <a:effectLst/>
                <a:latin typeface="+mn-lt"/>
                <a:ea typeface="+mn-ea"/>
                <a:cs typeface="+mn-cs"/>
              </a:rPr>
              <a:t>Kaip vaikas jaučiasi, kokie simptomai, </a:t>
            </a:r>
            <a:r>
              <a:rPr lang="lt-LT" sz="1200" kern="1200" dirty="0" err="1" smtClean="0">
                <a:solidFill>
                  <a:schemeClr val="tx1"/>
                </a:solidFill>
                <a:effectLst/>
                <a:latin typeface="+mn-lt"/>
                <a:ea typeface="+mn-ea"/>
                <a:cs typeface="+mn-cs"/>
              </a:rPr>
              <a:t>pvz</a:t>
            </a:r>
            <a:r>
              <a:rPr lang="lt-LT" sz="1200" kern="1200" dirty="0" smtClean="0">
                <a:solidFill>
                  <a:schemeClr val="tx1"/>
                </a:solidFill>
                <a:effectLst/>
                <a:latin typeface="+mn-lt"/>
                <a:ea typeface="+mn-ea"/>
                <a:cs typeface="+mn-cs"/>
              </a:rPr>
              <a:t>.: pykinimas, vėmimas, kosulys, svaigulys, alpimas, traukuliai ir </a:t>
            </a:r>
            <a:r>
              <a:rPr lang="lt-LT" sz="1200" kern="1200" dirty="0" err="1" smtClean="0">
                <a:solidFill>
                  <a:schemeClr val="tx1"/>
                </a:solidFill>
                <a:effectLst/>
                <a:latin typeface="+mn-lt"/>
                <a:ea typeface="+mn-ea"/>
                <a:cs typeface="+mn-cs"/>
              </a:rPr>
              <a:t>pan</a:t>
            </a:r>
            <a:r>
              <a:rPr lang="lt-LT" sz="1200" kern="1200" dirty="0" smtClean="0">
                <a:solidFill>
                  <a:schemeClr val="tx1"/>
                </a:solidFill>
                <a:effectLst/>
                <a:latin typeface="+mn-lt"/>
                <a:ea typeface="+mn-ea"/>
                <a:cs typeface="+mn-cs"/>
              </a:rPr>
              <a:t>.</a:t>
            </a:r>
          </a:p>
          <a:p>
            <a:r>
              <a:rPr lang="lt-LT" sz="1200" kern="1200" dirty="0" smtClean="0">
                <a:solidFill>
                  <a:schemeClr val="tx1"/>
                </a:solidFill>
                <a:effectLst/>
                <a:latin typeface="+mn-lt"/>
                <a:ea typeface="+mn-ea"/>
                <a:cs typeface="+mn-cs"/>
              </a:rPr>
              <a:t>• Ko jau ėmėtės?</a:t>
            </a:r>
          </a:p>
          <a:p>
            <a:r>
              <a:rPr lang="lt-LT" sz="1200" kern="1200" dirty="0" smtClean="0">
                <a:solidFill>
                  <a:schemeClr val="tx1"/>
                </a:solidFill>
                <a:effectLst/>
                <a:latin typeface="+mn-lt"/>
                <a:ea typeface="+mn-ea"/>
                <a:cs typeface="+mn-cs"/>
              </a:rPr>
              <a:t>(Ar davėte atsigerti?)</a:t>
            </a:r>
          </a:p>
          <a:p>
            <a:r>
              <a:rPr lang="lt-LT" sz="1200" kern="1200" dirty="0" smtClean="0">
                <a:solidFill>
                  <a:schemeClr val="tx1"/>
                </a:solidFill>
                <a:effectLst/>
                <a:latin typeface="+mn-lt"/>
                <a:ea typeface="+mn-ea"/>
                <a:cs typeface="+mn-cs"/>
              </a:rPr>
              <a:t>• Pasakykite gydytojui ar Apsinuodijimų informacijos biuro darbuotojams savo telefono numerį, kad prireikus galėtų Jums perskambinti.</a:t>
            </a:r>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31</a:t>
            </a:fld>
            <a:endParaRPr lang="lt-LT"/>
          </a:p>
        </p:txBody>
      </p:sp>
    </p:spTree>
    <p:extLst>
      <p:ext uri="{BB962C8B-B14F-4D97-AF65-F5344CB8AC3E}">
        <p14:creationId xmlns:p14="http://schemas.microsoft.com/office/powerpoint/2010/main" val="2024778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buFont typeface="Arial" pitchFamily="34" charset="0"/>
              <a:buChar char="•"/>
              <a:defRPr/>
            </a:pPr>
            <a:r>
              <a:rPr lang="lt-LT" sz="1200" dirty="0" smtClean="0"/>
              <a:t>Daugelis namuose vartojamų buitinės chemijos produktų yra pavojingi juos prarijus</a:t>
            </a:r>
          </a:p>
          <a:p>
            <a:pPr marL="171450" indent="-171450">
              <a:spcBef>
                <a:spcPts val="0"/>
              </a:spcBef>
              <a:buFont typeface="Arial" pitchFamily="34" charset="0"/>
              <a:buChar char="•"/>
              <a:defRPr/>
            </a:pPr>
            <a:r>
              <a:rPr lang="lt-LT" sz="1200" dirty="0" smtClean="0"/>
              <a:t>Nereikėtų pamiršti, kad apsinuodyti galima ir nuodams patekus ant odos, į akis ar įkvėpus nuodingos medžiagos garų. Akių pažeidimams ypač pavojinga buteliai su purkštukais</a:t>
            </a:r>
          </a:p>
          <a:p>
            <a:pPr marL="171450" indent="-171450">
              <a:spcBef>
                <a:spcPts val="0"/>
              </a:spcBef>
              <a:buFont typeface="Arial" pitchFamily="34" charset="0"/>
              <a:buChar char="•"/>
              <a:defRPr/>
            </a:pPr>
            <a:r>
              <a:rPr lang="lt-LT" sz="1200" dirty="0" smtClean="0"/>
              <a:t>Pavojus apsinuodyti kyla ir sumaišius kelis skirtingus valiklius, kuomet gali įvykti cheminė reakcija ir išsiskirti dirginantys chloro garai</a:t>
            </a:r>
          </a:p>
          <a:p>
            <a:r>
              <a:rPr lang="lt-LT" dirty="0" smtClean="0"/>
              <a:t>https://adsoftheworld.com/media/outdoor/vwa_children_see_things_differently</a:t>
            </a:r>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3</a:t>
            </a:fld>
            <a:endParaRPr lang="lt-LT"/>
          </a:p>
        </p:txBody>
      </p:sp>
    </p:spTree>
    <p:extLst>
      <p:ext uri="{BB962C8B-B14F-4D97-AF65-F5344CB8AC3E}">
        <p14:creationId xmlns:p14="http://schemas.microsoft.com/office/powerpoint/2010/main" val="1571556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200" b="0" i="0" u="none" strike="noStrike" kern="1200" baseline="0" dirty="0" smtClean="0">
                <a:solidFill>
                  <a:schemeClr val="tx1"/>
                </a:solidFill>
                <a:latin typeface="+mn-lt"/>
                <a:ea typeface="+mn-ea"/>
                <a:cs typeface="+mn-cs"/>
              </a:rPr>
              <a:t>Pavojingiausi produktai virtuvėje - orkaičių valikliai, indaplovių kapsulės. Tai ėsdinančios medžiagos, kurios sukelia stiprius virškinamojo trakto pažeidimus. Pažeidimas p</a:t>
            </a:r>
            <a:r>
              <a:rPr lang="lt-LT" sz="1200" dirty="0" smtClean="0"/>
              <a:t>riklauso nuo priemonės sudėties ir koncentracijos,</a:t>
            </a:r>
            <a:r>
              <a:rPr lang="lt-LT" sz="1200" baseline="0" dirty="0" smtClean="0"/>
              <a:t> praryto kiekio. Galimas odos, gleivinių sudirginimas arba cheminis nudegimas, prarijus</a:t>
            </a:r>
            <a:r>
              <a:rPr lang="lt-LT" sz="1200" dirty="0" smtClean="0"/>
              <a:t> gerklų ir virškinamojo trakto gleivinės sudirginimas ir cheminis nudegimas.</a:t>
            </a:r>
          </a:p>
          <a:p>
            <a:pPr marL="0" marR="0" indent="0" algn="l" defTabSz="914400" rtl="0" eaLnBrk="1" fontAlgn="auto" latinLnBrk="0" hangingPunct="1">
              <a:lnSpc>
                <a:spcPct val="100000"/>
              </a:lnSpc>
              <a:spcBef>
                <a:spcPts val="0"/>
              </a:spcBef>
              <a:spcAft>
                <a:spcPts val="0"/>
              </a:spcAft>
              <a:buClrTx/>
              <a:buSzTx/>
              <a:buFontTx/>
              <a:buNone/>
              <a:tabLst/>
              <a:defRPr/>
            </a:pPr>
            <a:r>
              <a:rPr lang="lt-LT" sz="1200" dirty="0" smtClean="0"/>
              <a:t>Virškinamojo</a:t>
            </a:r>
            <a:r>
              <a:rPr lang="lt-LT" sz="1200" baseline="0" dirty="0" smtClean="0"/>
              <a:t> trakto sudirginimo požymiai: </a:t>
            </a:r>
            <a:r>
              <a:rPr lang="lt-LT" sz="1200" dirty="0" smtClean="0"/>
              <a:t>pykinimas, vėmimas, pilvo skausmas. Cheminio</a:t>
            </a:r>
            <a:r>
              <a:rPr lang="lt-LT" sz="1200" baseline="0" dirty="0" smtClean="0"/>
              <a:t> virškinamojo trakto nudegimo atveju gali matytis paraudimai, žaizdos burnoje ar ant lūpų, varginti skausmas, seilėtekis ir rijimo sutrikimai. Sunkiais atvejais gali atsirasti kraujavimas, prakiurti žarnynas. Svarbu prisiminti, kad cheminis nudegimas gali būti nepastebimas apžiūrint burną, nors stemplė, skrandis ir tolimesnės virškinamojo trakto dalys gali būti smarkiai pažeistos.</a:t>
            </a:r>
            <a:endParaRPr lang="lt-LT"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lt-LT" sz="1200" b="1" dirty="0" smtClean="0"/>
              <a:t>SVARBU</a:t>
            </a:r>
            <a:r>
              <a:rPr lang="en-US" sz="1200" b="1"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lt-LT" sz="1200" dirty="0" smtClean="0"/>
              <a:t>Skirtingų</a:t>
            </a:r>
            <a:r>
              <a:rPr lang="lt-LT" sz="1200" baseline="0" dirty="0" smtClean="0"/>
              <a:t> rūšių valiklių jokiu būdu negalima maišyti, </a:t>
            </a:r>
            <a:r>
              <a:rPr lang="lt-LT" sz="1200" baseline="0" dirty="0" err="1" smtClean="0"/>
              <a:t>pvz</a:t>
            </a:r>
            <a:r>
              <a:rPr lang="lt-LT" sz="1200" baseline="0" dirty="0" smtClean="0"/>
              <a:t>.: sumaišius rūgštinį valiklį su chloro turinčia medžiaga, išsiskirs nuodingi chloro garai.</a:t>
            </a:r>
          </a:p>
          <a:p>
            <a:pPr marL="0" marR="0" indent="0" algn="l" defTabSz="914400" rtl="0" eaLnBrk="1" fontAlgn="auto" latinLnBrk="0" hangingPunct="1">
              <a:lnSpc>
                <a:spcPct val="100000"/>
              </a:lnSpc>
              <a:spcBef>
                <a:spcPts val="0"/>
              </a:spcBef>
              <a:spcAft>
                <a:spcPts val="0"/>
              </a:spcAft>
              <a:buClrTx/>
              <a:buSzTx/>
              <a:buFontTx/>
              <a:buNone/>
              <a:tabLst/>
              <a:defRPr/>
            </a:pPr>
            <a:r>
              <a:rPr lang="lt-LT" sz="1200" baseline="0" dirty="0" smtClean="0"/>
              <a:t>Naudojant aštraus kvapo, gleivines dirginančius valiklius, jokiu būdu negalima užsidaryti vonios kambaryje, kadangi susidariusi didelė dirginančių medžiagų koncentracija gali labai smarkiai dirginti kvėpavimo takus, sukelti kosulio, dusulio priepuolį. Ypač tokiam poveikiui jautrūs kvėpavimo ligomis sergantys žmonės.</a:t>
            </a:r>
            <a:endParaRPr lang="lt-LT"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lt-LT" dirty="0" smtClean="0"/>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4</a:t>
            </a:fld>
            <a:endParaRPr lang="lt-LT"/>
          </a:p>
        </p:txBody>
      </p:sp>
    </p:spTree>
    <p:extLst>
      <p:ext uri="{BB962C8B-B14F-4D97-AF65-F5344CB8AC3E}">
        <p14:creationId xmlns:p14="http://schemas.microsoft.com/office/powerpoint/2010/main" val="4092628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dirty="0" smtClean="0"/>
              <a:t>Net ir mažas alkoholio kiekis gali būti labai pavojingas. Apsinuodijus</a:t>
            </a:r>
            <a:r>
              <a:rPr lang="lt-LT" baseline="0" dirty="0" smtClean="0"/>
              <a:t> alkoholiu vaikas gali gausiai vemti, sutrikti sąmonė, kvėpavimas. Labai pavojinga apsinuodijimo alkoholiu komplikacija yra </a:t>
            </a:r>
            <a:r>
              <a:rPr lang="lt-LT" dirty="0" smtClean="0"/>
              <a:t>hipoglikemija (sumažėjęs cukraus kiekis kraujyje). </a:t>
            </a:r>
          </a:p>
          <a:p>
            <a:pPr marL="0" marR="0" indent="0" algn="l" defTabSz="914400" rtl="0" eaLnBrk="1" fontAlgn="auto" latinLnBrk="0" hangingPunct="1">
              <a:lnSpc>
                <a:spcPct val="100000"/>
              </a:lnSpc>
              <a:spcBef>
                <a:spcPts val="0"/>
              </a:spcBef>
              <a:spcAft>
                <a:spcPts val="0"/>
              </a:spcAft>
              <a:buClrTx/>
              <a:buSzTx/>
              <a:buFontTx/>
              <a:buNone/>
              <a:tabLst/>
              <a:defRPr/>
            </a:pPr>
            <a:r>
              <a:rPr lang="lt-LT" dirty="0" smtClean="0"/>
              <a:t>Atkreipti dėmesį į kitus produktus, kuriuose</a:t>
            </a:r>
            <a:r>
              <a:rPr lang="lt-LT" baseline="0" dirty="0" smtClean="0"/>
              <a:t> yra alkoholio – burnos skalavimo skystis, kvepalai ir </a:t>
            </a:r>
            <a:r>
              <a:rPr lang="lt-LT" baseline="0" dirty="0" err="1" smtClean="0"/>
              <a:t>pan</a:t>
            </a:r>
            <a:r>
              <a:rPr lang="lt-LT" baseline="0" dirty="0" smtClean="0"/>
              <a:t>.</a:t>
            </a:r>
            <a:endParaRPr lang="lt-LT" dirty="0" smtClean="0"/>
          </a:p>
          <a:p>
            <a:r>
              <a:rPr lang="lt-LT" dirty="0" smtClean="0"/>
              <a:t>Alkoholis turi</a:t>
            </a:r>
            <a:r>
              <a:rPr lang="lt-LT" baseline="0" dirty="0" smtClean="0"/>
              <a:t> būti vaikams nepasiekiamoje vietoje, reikėtų atkreipti dėmesį, kad vakarėlių/vakarienių metu draugai artimieji gali palikti alkoholio ant stalo, todėl svarbu stebėti vaiką, po vakarėlių iš karto susitvarkyti.</a:t>
            </a:r>
          </a:p>
          <a:p>
            <a:endParaRPr lang="lt-LT" dirty="0" smtClean="0"/>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5</a:t>
            </a:fld>
            <a:endParaRPr lang="lt-LT"/>
          </a:p>
        </p:txBody>
      </p:sp>
    </p:spTree>
    <p:extLst>
      <p:ext uri="{BB962C8B-B14F-4D97-AF65-F5344CB8AC3E}">
        <p14:creationId xmlns:p14="http://schemas.microsoft.com/office/powerpoint/2010/main" val="673891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Nedidelis kiekis maistinio acto (6-9 </a:t>
            </a:r>
            <a:r>
              <a:rPr lang="lt-LT" dirty="0" err="1" smtClean="0"/>
              <a:t>proc</a:t>
            </a:r>
            <a:r>
              <a:rPr lang="lt-LT" dirty="0" smtClean="0"/>
              <a:t>.) nėra pavojingas</a:t>
            </a:r>
            <a:r>
              <a:rPr lang="lt-LT" baseline="0" dirty="0" smtClean="0"/>
              <a:t>. Vienas ar keli gurkšniai gali sukelti nebent nedidelį VT sudirginimą. Rimtesnių sveikatos sutrikimų gali sukelti tyčinis apsinuodijimas actu, kai išgeriamas didelis kiekis. Tuomet dėl padidėjusio kraujo rūgštingumo prasideda </a:t>
            </a:r>
            <a:r>
              <a:rPr lang="lt-LT" baseline="0" dirty="0" err="1" smtClean="0"/>
              <a:t>hemolizė</a:t>
            </a:r>
            <a:r>
              <a:rPr lang="lt-LT" baseline="0" dirty="0" smtClean="0"/>
              <a:t> (ima irti raudonieji kraujo kūneliai), gali vystytis inkstų funkcijos sutrikimai, kitos komplikacijos.</a:t>
            </a:r>
          </a:p>
          <a:p>
            <a:r>
              <a:rPr lang="lt-LT" baseline="0" dirty="0" smtClean="0"/>
              <a:t>Daug pavojingesnė yra acto esencija, tai koncentruota acto rūgštis, kurios net ir mažas gurkšnis sukelia labai stiprų VT cheminį nudegimą, pažeidimai būna stiprūs, galimi net iki tiesiosios žarnos.</a:t>
            </a:r>
            <a:endParaRPr lang="lt-LT" dirty="0" smtClean="0"/>
          </a:p>
          <a:p>
            <a:r>
              <a:rPr lang="lt-LT" dirty="0" smtClean="0"/>
              <a:t>Nors mažmeninėje prekyboje nusipirkti nebegalima,</a:t>
            </a:r>
            <a:r>
              <a:rPr lang="lt-LT" baseline="0" dirty="0" smtClean="0"/>
              <a:t> tačiau kai kur vis dar gali būti naudojamas.</a:t>
            </a:r>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6</a:t>
            </a:fld>
            <a:endParaRPr lang="lt-LT"/>
          </a:p>
        </p:txBody>
      </p:sp>
    </p:spTree>
    <p:extLst>
      <p:ext uri="{BB962C8B-B14F-4D97-AF65-F5344CB8AC3E}">
        <p14:creationId xmlns:p14="http://schemas.microsoft.com/office/powerpoint/2010/main" val="4058656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Šios</a:t>
            </a:r>
            <a:r>
              <a:rPr lang="lt-LT" baseline="0" dirty="0" smtClean="0"/>
              <a:t> baterijos p</a:t>
            </a:r>
            <a:r>
              <a:rPr lang="lt-LT" dirty="0" smtClean="0"/>
              <a:t>opuliarios, nes ilgiau veikia,</a:t>
            </a:r>
            <a:r>
              <a:rPr lang="lt-LT" baseline="0" dirty="0" smtClean="0"/>
              <a:t> g</a:t>
            </a:r>
            <a:r>
              <a:rPr lang="lt-LT" dirty="0" smtClean="0"/>
              <a:t>eriau veikia šaltyje, patogesnės</a:t>
            </a:r>
            <a:r>
              <a:rPr lang="lt-LT" baseline="0" dirty="0" smtClean="0"/>
              <a:t> mažuose prietaisuose. Kuo mažesnis vaikas praryja kuo didesnę bateriją, tuo pavojingiau, ypač jei kartu prarytas ir magnetas.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lt-LT" baseline="0" dirty="0" smtClean="0"/>
              <a:t>Pavojingiausios 20mm  ir didesnio diametro baterijos todėl, kad atsiranda didesnė tikimybė įstrigti stemplėje, įstrigusioje vietoje gali atsirasti nudegimas.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lt-LT" baseline="0" dirty="0" smtClean="0"/>
              <a:t>Pažeidimas – organo perforacijos, audinių pažeidimas, stiprus vidinis kraujavimas.</a:t>
            </a:r>
          </a:p>
          <a:p>
            <a:pPr marL="0" indent="0">
              <a:buFont typeface="Arial" pitchFamily="34" charset="0"/>
              <a:buNone/>
            </a:pPr>
            <a:r>
              <a:rPr lang="lt-LT" baseline="0" dirty="0" smtClean="0"/>
              <a:t>Pirmosios 2h ypač svarbios, nes per jas gali prasidėti organo pažeidimas, kuo anksčiau pastebėta įstrigusi baterija, tuo mažiau žalos ji padarys. </a:t>
            </a:r>
          </a:p>
          <a:p>
            <a:pPr marL="0" indent="0">
              <a:buFont typeface="Arial" pitchFamily="34" charset="0"/>
              <a:buNone/>
            </a:pPr>
            <a:endParaRPr lang="lt-LT" baseline="0" dirty="0" smtClean="0"/>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8</a:t>
            </a:fld>
            <a:endParaRPr lang="lt-LT"/>
          </a:p>
        </p:txBody>
      </p:sp>
    </p:spTree>
    <p:extLst>
      <p:ext uri="{BB962C8B-B14F-4D97-AF65-F5344CB8AC3E}">
        <p14:creationId xmlns:p14="http://schemas.microsoft.com/office/powerpoint/2010/main" val="1674471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dirty="0" smtClean="0"/>
              <a:t>Ypač</a:t>
            </a:r>
            <a:r>
              <a:rPr lang="lt-LT" baseline="0" dirty="0" smtClean="0"/>
              <a:t> pavojingi yra elektroninių cigarečių užpildai, skysčiai, nes juose esanti didelė nikotino koncentracija gali kelti pavojų net ir gurkštelėjus nedidelį gurkšnelį. Dažniausiai šie skysčiai yra patraukliose pakuotėse, skaniai kvepia, jais gali apsinuodyti gali ir vyresni vaikai. </a:t>
            </a:r>
          </a:p>
          <a:p>
            <a:pPr marL="0" marR="0" indent="0" algn="l" defTabSz="914400" rtl="0" eaLnBrk="1" fontAlgn="auto" latinLnBrk="0" hangingPunct="1">
              <a:lnSpc>
                <a:spcPct val="100000"/>
              </a:lnSpc>
              <a:spcBef>
                <a:spcPts val="0"/>
              </a:spcBef>
              <a:spcAft>
                <a:spcPts val="0"/>
              </a:spcAft>
              <a:buClrTx/>
              <a:buSzTx/>
              <a:buFontTx/>
              <a:buNone/>
              <a:tabLst/>
              <a:defRPr/>
            </a:pPr>
            <a:r>
              <a:rPr lang="lt-LT" baseline="0" dirty="0" smtClean="0"/>
              <a:t>Nurijus nikotino simptomai gali atsirasti per 30-90min.  Vaikams net pusė suvalgytos cigaretės ir 1,5 nuorūkos gali sukelti apsinuodijimą, todėl reikalinga mediko konsultacija.</a:t>
            </a:r>
            <a:endParaRPr lang="lt-LT" dirty="0" smtClean="0"/>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9</a:t>
            </a:fld>
            <a:endParaRPr lang="lt-LT"/>
          </a:p>
        </p:txBody>
      </p:sp>
    </p:spTree>
    <p:extLst>
      <p:ext uri="{BB962C8B-B14F-4D97-AF65-F5344CB8AC3E}">
        <p14:creationId xmlns:p14="http://schemas.microsoft.com/office/powerpoint/2010/main" val="3536590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b="1" dirty="0" smtClean="0"/>
              <a:t>Dirginimą sukeliantys</a:t>
            </a:r>
          </a:p>
          <a:p>
            <a:r>
              <a:rPr lang="lt-LT" dirty="0" smtClean="0"/>
              <a:t>Pakramčius lapo arba stiebo – deginantis</a:t>
            </a:r>
            <a:r>
              <a:rPr lang="lt-LT" baseline="0" dirty="0" smtClean="0"/>
              <a:t> lūpų skausmas, patinsta burnos gleivinė, liežuvis.</a:t>
            </a:r>
          </a:p>
          <a:p>
            <a:r>
              <a:rPr lang="lt-LT" dirty="0" smtClean="0"/>
              <a:t>Dėl patinimo ir skausmo gali trikti rijimas, sunku kalbėti ar net kvėpuoti.  Pasitaiko, kad, patrynus akis, sureaguoja ir akių junginė (konjunktyvitas, ragenos pažeidimas). </a:t>
            </a:r>
          </a:p>
          <a:p>
            <a:r>
              <a:rPr lang="lt-LT" dirty="0" smtClean="0"/>
              <a:t>Burnos gleivinės skausmas atslūgsta palaikius burnoje šalto vandens ar pačiulpus ledo gabalėlį. </a:t>
            </a:r>
          </a:p>
          <a:p>
            <a:r>
              <a:rPr lang="lt-LT" dirty="0" smtClean="0"/>
              <a:t>Jeigu</a:t>
            </a:r>
            <a:r>
              <a:rPr lang="lt-LT" baseline="0" dirty="0" smtClean="0"/>
              <a:t> prarijama didesnis kiekis – sukelia stiprų gerklės patinimą.</a:t>
            </a:r>
            <a:endParaRPr lang="lt-LT" dirty="0" smtClean="0"/>
          </a:p>
          <a:p>
            <a:r>
              <a:rPr lang="lt-LT" baseline="0" dirty="0" smtClean="0"/>
              <a:t>Nuotraukos iš: https://en.wikipedia.org/wiki/Monstera</a:t>
            </a:r>
          </a:p>
          <a:p>
            <a:pPr marL="0" marR="0" indent="0" algn="l" defTabSz="914400" rtl="0" eaLnBrk="1" fontAlgn="auto" latinLnBrk="0" hangingPunct="1">
              <a:lnSpc>
                <a:spcPct val="100000"/>
              </a:lnSpc>
              <a:spcBef>
                <a:spcPts val="0"/>
              </a:spcBef>
              <a:spcAft>
                <a:spcPts val="0"/>
              </a:spcAft>
              <a:buClrTx/>
              <a:buSzTx/>
              <a:buFontTx/>
              <a:buNone/>
              <a:tabLst/>
              <a:defRPr/>
            </a:pPr>
            <a:r>
              <a:rPr lang="lt-LT" b="1" baseline="0" dirty="0" smtClean="0"/>
              <a:t>Vėmimą sukeliantys</a:t>
            </a:r>
          </a:p>
          <a:p>
            <a:pPr marL="0" marR="0" indent="0" algn="l" defTabSz="914400" rtl="0" eaLnBrk="1" fontAlgn="auto" latinLnBrk="0" hangingPunct="1">
              <a:lnSpc>
                <a:spcPct val="100000"/>
              </a:lnSpc>
              <a:spcBef>
                <a:spcPts val="0"/>
              </a:spcBef>
              <a:spcAft>
                <a:spcPts val="0"/>
              </a:spcAft>
              <a:buClrTx/>
              <a:buSzTx/>
              <a:buFontTx/>
              <a:buNone/>
              <a:tabLst/>
              <a:defRPr/>
            </a:pPr>
            <a:r>
              <a:rPr lang="lt-LT" dirty="0" err="1" smtClean="0"/>
              <a:t>Amariliniai</a:t>
            </a:r>
            <a:r>
              <a:rPr lang="lt-LT" i="1" dirty="0" err="1" smtClean="0"/>
              <a:t> (Narcissus</a:t>
            </a:r>
            <a:r>
              <a:rPr lang="lt-LT" i="1" dirty="0" smtClean="0"/>
              <a:t> </a:t>
            </a:r>
            <a:r>
              <a:rPr lang="lt-LT" i="1" dirty="0" err="1" smtClean="0"/>
              <a:t>spp</a:t>
            </a:r>
            <a:r>
              <a:rPr lang="lt-LT" i="1" dirty="0" smtClean="0"/>
              <a:t>., Amarylis </a:t>
            </a:r>
            <a:r>
              <a:rPr lang="lt-LT" i="1" dirty="0" err="1" smtClean="0"/>
              <a:t>spp</a:t>
            </a:r>
            <a:r>
              <a:rPr lang="lt-LT" i="1" dirty="0" smtClean="0"/>
              <a:t>., </a:t>
            </a:r>
            <a:r>
              <a:rPr lang="lt-LT" i="1" dirty="0" err="1" smtClean="0"/>
              <a:t>Galanthus</a:t>
            </a:r>
            <a:r>
              <a:rPr lang="lt-LT" i="1" dirty="0" smtClean="0"/>
              <a:t> </a:t>
            </a:r>
            <a:r>
              <a:rPr lang="lt-LT" i="1" dirty="0" err="1" smtClean="0"/>
              <a:t>spp</a:t>
            </a:r>
            <a:r>
              <a:rPr lang="lt-LT" i="1" dirty="0" smtClean="0"/>
              <a:t>.) </a:t>
            </a:r>
            <a:r>
              <a:rPr lang="lt-LT" dirty="0" smtClean="0"/>
              <a:t>– vieni iš labiausiai paplitusių augalų, daugelis rūšių auginama Lietuvoje kaip darželio ar kambarinės gėlės. Juose </a:t>
            </a:r>
            <a:r>
              <a:rPr lang="lt-LT" dirty="0" err="1" smtClean="0"/>
              <a:t>randama  apie</a:t>
            </a:r>
            <a:r>
              <a:rPr lang="lt-LT" dirty="0" smtClean="0"/>
              <a:t> 150 chemine </a:t>
            </a:r>
            <a:r>
              <a:rPr lang="lt-LT" dirty="0" err="1" smtClean="0"/>
              <a:t>sandara  giminingų</a:t>
            </a:r>
            <a:r>
              <a:rPr lang="lt-LT" dirty="0" smtClean="0"/>
              <a:t> </a:t>
            </a:r>
            <a:r>
              <a:rPr lang="lt-LT" dirty="0" err="1" smtClean="0"/>
              <a:t>alkaloidų</a:t>
            </a:r>
            <a:r>
              <a:rPr lang="lt-LT" dirty="0" smtClean="0"/>
              <a:t>, iš kurių geriausiai žinomi narcizų </a:t>
            </a:r>
            <a:r>
              <a:rPr lang="lt-LT" dirty="0" err="1" smtClean="0"/>
              <a:t>alkaloidas</a:t>
            </a:r>
            <a:r>
              <a:rPr lang="lt-LT" dirty="0" smtClean="0"/>
              <a:t> </a:t>
            </a:r>
            <a:r>
              <a:rPr lang="lt-LT" dirty="0" err="1" smtClean="0"/>
              <a:t>likorinas</a:t>
            </a:r>
            <a:r>
              <a:rPr lang="lt-LT" dirty="0" smtClean="0"/>
              <a:t>. Paprastai apsinuodijama, kai gėlių svogūnėliai per klaidą panaudojami kaip svogūnas.</a:t>
            </a:r>
            <a:r>
              <a:rPr lang="lt-LT" baseline="0" dirty="0" smtClean="0"/>
              <a:t> Hiacintų ir narcizų svogūnėliuose esantys adatos pavidalo oksalo </a:t>
            </a:r>
            <a:r>
              <a:rPr lang="lt-LT" dirty="0" smtClean="0"/>
              <a:t>rūgšties kristalai gali pažeisti netgi odą.</a:t>
            </a:r>
          </a:p>
          <a:p>
            <a:r>
              <a:rPr lang="lt-LT" dirty="0" smtClean="0"/>
              <a:t>Suvalgius nuodingą augalą po </a:t>
            </a:r>
            <a:r>
              <a:rPr lang="lt-LT" u="sng" dirty="0" smtClean="0"/>
              <a:t>30 minučių </a:t>
            </a:r>
            <a:r>
              <a:rPr lang="lt-LT" dirty="0" smtClean="0"/>
              <a:t>prasideda seilėtekis, pasikartojantis </a:t>
            </a:r>
            <a:r>
              <a:rPr lang="lt-LT" dirty="0" err="1" smtClean="0"/>
              <a:t>priepuolinis</a:t>
            </a:r>
            <a:r>
              <a:rPr lang="lt-LT" dirty="0" smtClean="0"/>
              <a:t> vėmimas (paprastai savaime praeinantis per  3-4 valandas), kartais ir </a:t>
            </a:r>
            <a:r>
              <a:rPr lang="lt-LT" dirty="0" err="1" smtClean="0"/>
              <a:t>viduriavimas.Apsinuodijimas</a:t>
            </a:r>
            <a:r>
              <a:rPr lang="lt-LT" dirty="0" smtClean="0"/>
              <a:t> dažniausiai praeina savaime. Sunkesniais atvejais skiriamas simptominis gydymas.</a:t>
            </a:r>
          </a:p>
          <a:p>
            <a:r>
              <a:rPr lang="lt-LT" b="1" dirty="0" smtClean="0"/>
              <a:t>Viduriavimą sukeliantys</a:t>
            </a:r>
          </a:p>
          <a:p>
            <a:r>
              <a:rPr lang="lt-LT" dirty="0" smtClean="0"/>
              <a:t>Turi saponinų.</a:t>
            </a:r>
            <a:r>
              <a:rPr lang="lt-LT" baseline="0" dirty="0" smtClean="0"/>
              <a:t> </a:t>
            </a:r>
            <a:r>
              <a:rPr lang="lt-LT" dirty="0" smtClean="0"/>
              <a:t>Sukelia sunkius ilgai trunkančius viduriavimus.</a:t>
            </a:r>
          </a:p>
          <a:p>
            <a:r>
              <a:rPr lang="lt-LT" b="1" dirty="0" smtClean="0"/>
              <a:t>SVARBU</a:t>
            </a:r>
          </a:p>
          <a:p>
            <a:r>
              <a:rPr lang="lt-LT" dirty="0" smtClean="0"/>
              <a:t>Ilgalaikis</a:t>
            </a:r>
            <a:r>
              <a:rPr lang="lt-LT" baseline="0" dirty="0" smtClean="0"/>
              <a:t> viduriavimas ir vėmimas mažiems vaikams yra ypač pavojingas, todėl nors augalai nėra ypatingai pavojingi, mažo vaikai sveikatai gali turėti stipresnį poveikį.</a:t>
            </a:r>
            <a:endParaRPr lang="lt-LT" b="1" dirty="0" smtClean="0"/>
          </a:p>
          <a:p>
            <a:endParaRPr lang="lt-LT" b="1" dirty="0" smtClean="0"/>
          </a:p>
          <a:p>
            <a:endParaRPr lang="lt-LT" b="1" baseline="0" dirty="0" smtClean="0"/>
          </a:p>
          <a:p>
            <a:endParaRPr lang="lt-LT" baseline="0" dirty="0" smtClean="0"/>
          </a:p>
          <a:p>
            <a:endParaRPr lang="lt-LT" dirty="0" smtClean="0"/>
          </a:p>
          <a:p>
            <a:endParaRPr lang="lt-LT" dirty="0"/>
          </a:p>
        </p:txBody>
      </p:sp>
      <p:sp>
        <p:nvSpPr>
          <p:cNvPr id="4" name="Slide Number Placeholder 3"/>
          <p:cNvSpPr>
            <a:spLocks noGrp="1"/>
          </p:cNvSpPr>
          <p:nvPr>
            <p:ph type="sldNum" sz="quarter" idx="10"/>
          </p:nvPr>
        </p:nvSpPr>
        <p:spPr/>
        <p:txBody>
          <a:bodyPr/>
          <a:lstStyle/>
          <a:p>
            <a:fld id="{3840FC59-A667-4734-B081-803B76613820}" type="slidenum">
              <a:rPr lang="lt-LT" smtClean="0"/>
              <a:t>10</a:t>
            </a:fld>
            <a:endParaRPr lang="lt-LT"/>
          </a:p>
        </p:txBody>
      </p:sp>
    </p:spTree>
    <p:extLst>
      <p:ext uri="{BB962C8B-B14F-4D97-AF65-F5344CB8AC3E}">
        <p14:creationId xmlns:p14="http://schemas.microsoft.com/office/powerpoint/2010/main" val="995695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t-L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t-LT"/>
          </a:p>
        </p:txBody>
      </p:sp>
      <p:sp>
        <p:nvSpPr>
          <p:cNvPr id="4" name="Date Placeholder 3"/>
          <p:cNvSpPr>
            <a:spLocks noGrp="1"/>
          </p:cNvSpPr>
          <p:nvPr>
            <p:ph type="dt" sz="half" idx="10"/>
          </p:nvPr>
        </p:nvSpPr>
        <p:spPr/>
        <p:txBody>
          <a:bodyPr/>
          <a:lstStyle/>
          <a:p>
            <a:fld id="{940B72BA-CD31-4ACA-8A23-F36F754F5D28}" type="datetimeFigureOut">
              <a:rPr lang="lt-LT" smtClean="0"/>
              <a:t>2017.03.30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17896E3-797A-4BC6-8228-BC82DBAD7CF2}" type="slidenum">
              <a:rPr lang="lt-LT" smtClean="0"/>
              <a:t>‹#›</a:t>
            </a:fld>
            <a:endParaRPr lang="lt-LT"/>
          </a:p>
        </p:txBody>
      </p:sp>
    </p:spTree>
    <p:extLst>
      <p:ext uri="{BB962C8B-B14F-4D97-AF65-F5344CB8AC3E}">
        <p14:creationId xmlns:p14="http://schemas.microsoft.com/office/powerpoint/2010/main" val="302280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940B72BA-CD31-4ACA-8A23-F36F754F5D28}" type="datetimeFigureOut">
              <a:rPr lang="lt-LT" smtClean="0"/>
              <a:t>2017.03.30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17896E3-797A-4BC6-8228-BC82DBAD7CF2}" type="slidenum">
              <a:rPr lang="lt-LT" smtClean="0"/>
              <a:t>‹#›</a:t>
            </a:fld>
            <a:endParaRPr lang="lt-LT"/>
          </a:p>
        </p:txBody>
      </p:sp>
    </p:spTree>
    <p:extLst>
      <p:ext uri="{BB962C8B-B14F-4D97-AF65-F5344CB8AC3E}">
        <p14:creationId xmlns:p14="http://schemas.microsoft.com/office/powerpoint/2010/main" val="1255902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940B72BA-CD31-4ACA-8A23-F36F754F5D28}" type="datetimeFigureOut">
              <a:rPr lang="lt-LT" smtClean="0"/>
              <a:t>2017.03.30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17896E3-797A-4BC6-8228-BC82DBAD7CF2}" type="slidenum">
              <a:rPr lang="lt-LT" smtClean="0"/>
              <a:t>‹#›</a:t>
            </a:fld>
            <a:endParaRPr lang="lt-LT"/>
          </a:p>
        </p:txBody>
      </p:sp>
    </p:spTree>
    <p:extLst>
      <p:ext uri="{BB962C8B-B14F-4D97-AF65-F5344CB8AC3E}">
        <p14:creationId xmlns:p14="http://schemas.microsoft.com/office/powerpoint/2010/main" val="2222715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940B72BA-CD31-4ACA-8A23-F36F754F5D28}" type="datetimeFigureOut">
              <a:rPr lang="lt-LT" smtClean="0"/>
              <a:t>2017.03.30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17896E3-797A-4BC6-8228-BC82DBAD7CF2}" type="slidenum">
              <a:rPr lang="lt-LT" smtClean="0"/>
              <a:t>‹#›</a:t>
            </a:fld>
            <a:endParaRPr lang="lt-LT"/>
          </a:p>
        </p:txBody>
      </p:sp>
    </p:spTree>
    <p:extLst>
      <p:ext uri="{BB962C8B-B14F-4D97-AF65-F5344CB8AC3E}">
        <p14:creationId xmlns:p14="http://schemas.microsoft.com/office/powerpoint/2010/main" val="240433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0B72BA-CD31-4ACA-8A23-F36F754F5D28}" type="datetimeFigureOut">
              <a:rPr lang="lt-LT" smtClean="0"/>
              <a:t>2017.03.30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17896E3-797A-4BC6-8228-BC82DBAD7CF2}" type="slidenum">
              <a:rPr lang="lt-LT" smtClean="0"/>
              <a:t>‹#›</a:t>
            </a:fld>
            <a:endParaRPr lang="lt-LT"/>
          </a:p>
        </p:txBody>
      </p:sp>
    </p:spTree>
    <p:extLst>
      <p:ext uri="{BB962C8B-B14F-4D97-AF65-F5344CB8AC3E}">
        <p14:creationId xmlns:p14="http://schemas.microsoft.com/office/powerpoint/2010/main" val="3480144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Date Placeholder 4"/>
          <p:cNvSpPr>
            <a:spLocks noGrp="1"/>
          </p:cNvSpPr>
          <p:nvPr>
            <p:ph type="dt" sz="half" idx="10"/>
          </p:nvPr>
        </p:nvSpPr>
        <p:spPr/>
        <p:txBody>
          <a:bodyPr/>
          <a:lstStyle/>
          <a:p>
            <a:fld id="{940B72BA-CD31-4ACA-8A23-F36F754F5D28}" type="datetimeFigureOut">
              <a:rPr lang="lt-LT" smtClean="0"/>
              <a:t>2017.03.30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B17896E3-797A-4BC6-8228-BC82DBAD7CF2}" type="slidenum">
              <a:rPr lang="lt-LT" smtClean="0"/>
              <a:t>‹#›</a:t>
            </a:fld>
            <a:endParaRPr lang="lt-LT"/>
          </a:p>
        </p:txBody>
      </p:sp>
    </p:spTree>
    <p:extLst>
      <p:ext uri="{BB962C8B-B14F-4D97-AF65-F5344CB8AC3E}">
        <p14:creationId xmlns:p14="http://schemas.microsoft.com/office/powerpoint/2010/main" val="98285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Date Placeholder 6"/>
          <p:cNvSpPr>
            <a:spLocks noGrp="1"/>
          </p:cNvSpPr>
          <p:nvPr>
            <p:ph type="dt" sz="half" idx="10"/>
          </p:nvPr>
        </p:nvSpPr>
        <p:spPr/>
        <p:txBody>
          <a:bodyPr/>
          <a:lstStyle/>
          <a:p>
            <a:fld id="{940B72BA-CD31-4ACA-8A23-F36F754F5D28}" type="datetimeFigureOut">
              <a:rPr lang="lt-LT" smtClean="0"/>
              <a:t>2017.03.30</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B17896E3-797A-4BC6-8228-BC82DBAD7CF2}" type="slidenum">
              <a:rPr lang="lt-LT" smtClean="0"/>
              <a:t>‹#›</a:t>
            </a:fld>
            <a:endParaRPr lang="lt-LT"/>
          </a:p>
        </p:txBody>
      </p:sp>
    </p:spTree>
    <p:extLst>
      <p:ext uri="{BB962C8B-B14F-4D97-AF65-F5344CB8AC3E}">
        <p14:creationId xmlns:p14="http://schemas.microsoft.com/office/powerpoint/2010/main" val="3361330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Date Placeholder 2"/>
          <p:cNvSpPr>
            <a:spLocks noGrp="1"/>
          </p:cNvSpPr>
          <p:nvPr>
            <p:ph type="dt" sz="half" idx="10"/>
          </p:nvPr>
        </p:nvSpPr>
        <p:spPr/>
        <p:txBody>
          <a:bodyPr/>
          <a:lstStyle/>
          <a:p>
            <a:fld id="{940B72BA-CD31-4ACA-8A23-F36F754F5D28}" type="datetimeFigureOut">
              <a:rPr lang="lt-LT" smtClean="0"/>
              <a:t>2017.03.30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B17896E3-797A-4BC6-8228-BC82DBAD7CF2}" type="slidenum">
              <a:rPr lang="lt-LT" smtClean="0"/>
              <a:t>‹#›</a:t>
            </a:fld>
            <a:endParaRPr lang="lt-LT"/>
          </a:p>
        </p:txBody>
      </p:sp>
    </p:spTree>
    <p:extLst>
      <p:ext uri="{BB962C8B-B14F-4D97-AF65-F5344CB8AC3E}">
        <p14:creationId xmlns:p14="http://schemas.microsoft.com/office/powerpoint/2010/main" val="3563102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B72BA-CD31-4ACA-8A23-F36F754F5D28}" type="datetimeFigureOut">
              <a:rPr lang="lt-LT" smtClean="0"/>
              <a:t>2017.03.30</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B17896E3-797A-4BC6-8228-BC82DBAD7CF2}" type="slidenum">
              <a:rPr lang="lt-LT" smtClean="0"/>
              <a:t>‹#›</a:t>
            </a:fld>
            <a:endParaRPr lang="lt-LT"/>
          </a:p>
        </p:txBody>
      </p:sp>
    </p:spTree>
    <p:extLst>
      <p:ext uri="{BB962C8B-B14F-4D97-AF65-F5344CB8AC3E}">
        <p14:creationId xmlns:p14="http://schemas.microsoft.com/office/powerpoint/2010/main" val="1158619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0B72BA-CD31-4ACA-8A23-F36F754F5D28}" type="datetimeFigureOut">
              <a:rPr lang="lt-LT" smtClean="0"/>
              <a:t>2017.03.30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B17896E3-797A-4BC6-8228-BC82DBAD7CF2}" type="slidenum">
              <a:rPr lang="lt-LT" smtClean="0"/>
              <a:t>‹#›</a:t>
            </a:fld>
            <a:endParaRPr lang="lt-LT"/>
          </a:p>
        </p:txBody>
      </p:sp>
    </p:spTree>
    <p:extLst>
      <p:ext uri="{BB962C8B-B14F-4D97-AF65-F5344CB8AC3E}">
        <p14:creationId xmlns:p14="http://schemas.microsoft.com/office/powerpoint/2010/main" val="280227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0B72BA-CD31-4ACA-8A23-F36F754F5D28}" type="datetimeFigureOut">
              <a:rPr lang="lt-LT" smtClean="0"/>
              <a:t>2017.03.30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B17896E3-797A-4BC6-8228-BC82DBAD7CF2}" type="slidenum">
              <a:rPr lang="lt-LT" smtClean="0"/>
              <a:t>‹#›</a:t>
            </a:fld>
            <a:endParaRPr lang="lt-LT"/>
          </a:p>
        </p:txBody>
      </p:sp>
    </p:spTree>
    <p:extLst>
      <p:ext uri="{BB962C8B-B14F-4D97-AF65-F5344CB8AC3E}">
        <p14:creationId xmlns:p14="http://schemas.microsoft.com/office/powerpoint/2010/main" val="3562158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lt-L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B72BA-CD31-4ACA-8A23-F36F754F5D28}" type="datetimeFigureOut">
              <a:rPr lang="lt-LT" smtClean="0"/>
              <a:t>2017.03.30</a:t>
            </a:fld>
            <a:endParaRPr lang="lt-L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7896E3-797A-4BC6-8228-BC82DBAD7CF2}" type="slidenum">
              <a:rPr lang="lt-LT" smtClean="0"/>
              <a:t>‹#›</a:t>
            </a:fld>
            <a:endParaRPr lang="lt-LT"/>
          </a:p>
        </p:txBody>
      </p:sp>
    </p:spTree>
    <p:extLst>
      <p:ext uri="{BB962C8B-B14F-4D97-AF65-F5344CB8AC3E}">
        <p14:creationId xmlns:p14="http://schemas.microsoft.com/office/powerpoint/2010/main" val="1186502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241"/>
            <a:ext cx="9142858" cy="6857143"/>
          </a:xfrm>
          <a:prstGeom prst="rect">
            <a:avLst/>
          </a:prstGeom>
        </p:spPr>
      </p:pic>
    </p:spTree>
    <p:extLst>
      <p:ext uri="{BB962C8B-B14F-4D97-AF65-F5344CB8AC3E}">
        <p14:creationId xmlns:p14="http://schemas.microsoft.com/office/powerpoint/2010/main" val="505190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992455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3084647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2191902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282614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511730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3388602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2736618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1687686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4024399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2343691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2002985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1650290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795105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1793006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2719608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3143776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498503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26196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22890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86140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8584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2058598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27732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84427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2299558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4135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244359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1371265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792994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42852523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3001</Words>
  <Application>Microsoft Office PowerPoint</Application>
  <PresentationFormat>Demonstracija ekrane (4:3)</PresentationFormat>
  <Paragraphs>160</Paragraphs>
  <Slides>31</Slides>
  <Notes>26</Notes>
  <HiddenSlides>0</HiddenSlides>
  <MMClips>0</MMClips>
  <ScaleCrop>false</ScaleCrop>
  <HeadingPairs>
    <vt:vector size="6" baseType="variant">
      <vt:variant>
        <vt:lpstr>Naudojami šriftai</vt:lpstr>
      </vt:variant>
      <vt:variant>
        <vt:i4>2</vt:i4>
      </vt:variant>
      <vt:variant>
        <vt:lpstr>Tema</vt:lpstr>
      </vt:variant>
      <vt:variant>
        <vt:i4>1</vt:i4>
      </vt:variant>
      <vt:variant>
        <vt:lpstr>Skaidrių pavadinimai</vt:lpstr>
      </vt:variant>
      <vt:variant>
        <vt:i4>31</vt:i4>
      </vt:variant>
    </vt:vector>
  </HeadingPairs>
  <TitlesOfParts>
    <vt:vector size="34" baseType="lpstr">
      <vt:lpstr>Arial</vt:lpstr>
      <vt:lpstr>Calibri</vt:lpstr>
      <vt:lpstr>Office Theme</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Greta</dc:creator>
  <cp:lastModifiedBy>Vartotojas</cp:lastModifiedBy>
  <cp:revision>5</cp:revision>
  <dcterms:created xsi:type="dcterms:W3CDTF">2017-03-17T09:01:05Z</dcterms:created>
  <dcterms:modified xsi:type="dcterms:W3CDTF">2017-03-30T11:22:10Z</dcterms:modified>
</cp:coreProperties>
</file>