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5"/>
  </p:notesMasterIdLst>
  <p:sldIdLst>
    <p:sldId id="256" r:id="rId2"/>
    <p:sldId id="475" r:id="rId3"/>
    <p:sldId id="494" r:id="rId4"/>
    <p:sldId id="478" r:id="rId5"/>
    <p:sldId id="477" r:id="rId6"/>
    <p:sldId id="391" r:id="rId7"/>
    <p:sldId id="487" r:id="rId8"/>
    <p:sldId id="488" r:id="rId9"/>
    <p:sldId id="489" r:id="rId10"/>
    <p:sldId id="492" r:id="rId11"/>
    <p:sldId id="491" r:id="rId12"/>
    <p:sldId id="406" r:id="rId13"/>
    <p:sldId id="502" r:id="rId14"/>
  </p:sldIdLst>
  <p:sldSz cx="9144000" cy="6858000" type="screen4x3"/>
  <p:notesSz cx="6858000" cy="9144000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D60093"/>
    <a:srgbClr val="99CCFF"/>
    <a:srgbClr val="CC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3600" autoAdjust="0"/>
  </p:normalViewPr>
  <p:slideViewPr>
    <p:cSldViewPr>
      <p:cViewPr varScale="1">
        <p:scale>
          <a:sx n="70" d="100"/>
          <a:sy n="70" d="100"/>
        </p:scale>
        <p:origin x="136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BF581-3733-4AB1-8AC3-2152DA3B0DE7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t-L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78678-FE4E-4E22-9D0D-C616B08FA2C2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809493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altLang="lt-LT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21774C-3DF2-4FEB-AC25-D89770905E0D}" type="slidenum">
              <a:rPr lang="lt-LT" altLang="lt-LT"/>
              <a:pPr>
                <a:spcBef>
                  <a:spcPct val="0"/>
                </a:spcBef>
              </a:pPr>
              <a:t>1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44303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lt-LT" altLang="lt-LT" smtClean="0"/>
              <a:t>Iš šių nuotr darome išvada kad tiek vaikai gyvenantys Europoje , tiek vaikai gyvenantys skurdžiose Afrikos šalyse vienodai yra imlus šiam virusui </a:t>
            </a:r>
            <a:endParaRPr lang="en-GB" altLang="lt-LT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BC790E-4249-417F-9E6A-C08F22A55590}" type="slidenum">
              <a:rPr lang="lt-LT" altLang="lt-LT"/>
              <a:pPr>
                <a:spcBef>
                  <a:spcPct val="0"/>
                </a:spcBef>
              </a:pPr>
              <a:t>5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4807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lt-LT" altLang="lt-LT" smtClean="0"/>
              <a:t>Visos šios auksčiau išvardintos priemonės nėra pakankamai efektyvios siekiant apsisaugoti nuo RVI</a:t>
            </a:r>
            <a:endParaRPr lang="en-GB" altLang="lt-LT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EB3271-EC83-43D8-87B5-02D88832525D}" type="slidenum">
              <a:rPr lang="lt-LT" altLang="lt-LT"/>
              <a:pPr>
                <a:spcBef>
                  <a:spcPct val="0"/>
                </a:spcBef>
              </a:pPr>
              <a:t>6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08267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t-LT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BECA39-0983-4540-A233-9B57893DDDB4}" type="slidenum">
              <a:rPr lang="lt-LT" altLang="lt-LT"/>
              <a:pPr>
                <a:spcBef>
                  <a:spcPct val="0"/>
                </a:spcBef>
              </a:pPr>
              <a:t>7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022473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altLang="lt-L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CD2B2C-01FC-42BF-9CD3-0E86B673E109}" type="slidenum">
              <a:rPr lang="lt-LT" altLang="lt-LT"/>
              <a:pPr>
                <a:spcBef>
                  <a:spcPct val="0"/>
                </a:spcBef>
              </a:pPr>
              <a:t>8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797876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altLang="lt-LT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475FF6-4E2A-47B4-89B4-F9A7673EE46F}" type="slidenum">
              <a:rPr lang="lt-LT" altLang="lt-LT"/>
              <a:pPr>
                <a:spcBef>
                  <a:spcPct val="0"/>
                </a:spcBef>
              </a:pPr>
              <a:t>9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94585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lt-LT" altLang="lt-LT" smtClean="0"/>
              <a:t>Prisiminkite pirmoje skaidrėje patektus tėvelių išgyvenimus ir nuogastavimus</a:t>
            </a:r>
            <a:endParaRPr lang="en-GB" altLang="lt-LT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D1AF83-01F7-4F56-A1F8-5F047362AF32}" type="slidenum">
              <a:rPr lang="lt-LT" altLang="lt-LT"/>
              <a:pPr>
                <a:spcBef>
                  <a:spcPct val="0"/>
                </a:spcBef>
              </a:pPr>
              <a:t>10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340028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B9601D-1591-4553-AEE7-1D999D764762}" type="slidenum">
              <a:rPr lang="lt-LT" altLang="lt-LT"/>
              <a:pPr>
                <a:spcBef>
                  <a:spcPct val="0"/>
                </a:spcBef>
              </a:pPr>
              <a:t>12</a:t>
            </a:fld>
            <a:endParaRPr lang="lt-LT" altLang="lt-L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lt-LT" altLang="lt-LT" sz="1000" smtClean="0"/>
              <a:t>Rotarix produkto charakteristikų santrauka</a:t>
            </a:r>
            <a:endParaRPr lang="en-GB" altLang="lt-LT" sz="1000" smtClean="0"/>
          </a:p>
        </p:txBody>
      </p:sp>
    </p:spTree>
    <p:extLst>
      <p:ext uri="{BB962C8B-B14F-4D97-AF65-F5344CB8AC3E}">
        <p14:creationId xmlns:p14="http://schemas.microsoft.com/office/powerpoint/2010/main" val="78332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20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2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23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24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2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2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40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41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42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43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C19E-F772-4317-9BCE-A0CC8C34A45D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7AD336-0A1E-4F96-90D3-5CC52880C7CF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85571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61D56-3E68-4621-A600-BE1222C96BAD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6065-FE4E-45B8-A8D2-A9A7E9F77DC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45691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B0EDF-D527-44E7-BF33-D86E83C7E8B9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92C2-760E-4F97-917B-C0A5BE912894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0396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8C2F8-D437-4ADD-9686-2E6B780BA933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05AD-DA6F-4A25-B361-864339F7E68A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41335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B93BE-FA5E-481A-B64E-749EE81CF3F1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8572-D929-499F-A646-42277B2094B6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55901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DFA8E-74DD-4492-AA83-99D3149B5F74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7985E-D928-4352-81B0-A93FF5467A0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76684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4FFED6-6AAD-4161-924F-54CA019A83E4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945120-B5BC-4162-950A-BA1D6FD00B78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900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56328-75FF-4AFB-B31D-24A29D09F240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DCC8E3-C7FE-408B-9B75-7301AF1ED45B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20402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462C-934C-4F81-9068-86C873D777B3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0C05-3706-44FF-8862-34E73A474F3A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97557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7BC75-9A28-4656-A009-62F8BBE5B010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0E9C-E101-42DD-AF11-CBA28C37798C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79639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D6CD-A752-40EA-854E-56F3D49E0062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90B5-8D9B-4CC0-9A44-EEBB8496D271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92563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79DB3AD-9747-4655-8FF5-4E11F21034C0}" type="datetimeFigureOut">
              <a:rPr lang="lt-LT"/>
              <a:pPr>
                <a:defRPr/>
              </a:pPr>
              <a:t>2017.03.30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1D46CA-A499-4659-9C04-37B7F6B3F186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8" r:id="rId2"/>
    <p:sldLayoutId id="2147483999" r:id="rId3"/>
    <p:sldLayoutId id="2147484000" r:id="rId4"/>
    <p:sldLayoutId id="2147484007" r:id="rId5"/>
    <p:sldLayoutId id="2147484008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lac.lt/metodines-rekomendacijo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88" y="2143125"/>
            <a:ext cx="721995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dirty="0" smtClean="0">
                <a:latin typeface="+mn-lt"/>
              </a:rPr>
              <a:t>Rotavirusinės infekcijos ypatumai ir skiepijimo nauda</a:t>
            </a:r>
            <a:endParaRPr lang="lt-LT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008062"/>
          </a:xfrm>
        </p:spPr>
        <p:txBody>
          <a:bodyPr/>
          <a:lstStyle/>
          <a:p>
            <a:pPr eaLnBrk="1" hangingPunct="1"/>
            <a:r>
              <a:rPr lang="lt-LT" altLang="lt-LT" sz="3200" smtClean="0"/>
              <a:t>Šeimos gyvenimo kokybė ir RVI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14313" y="2143125"/>
            <a:ext cx="8929687" cy="4495800"/>
          </a:xfrm>
        </p:spPr>
        <p:txBody>
          <a:bodyPr/>
          <a:lstStyle/>
          <a:p>
            <a:pPr eaLnBrk="1" hangingPunct="1"/>
            <a:r>
              <a:rPr lang="lt-LT" altLang="lt-LT" smtClean="0"/>
              <a:t>RVI visiškai sutrikdo įprastą šeimos gyvenimą;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lt-LT" smtClean="0"/>
              <a:t> </a:t>
            </a:r>
            <a:endParaRPr lang="en-US" altLang="lt-LT" smtClean="0"/>
          </a:p>
          <a:p>
            <a:pPr eaLnBrk="1" hangingPunct="1"/>
            <a:r>
              <a:rPr lang="en-US" altLang="lt-LT" smtClean="0"/>
              <a:t>Da</a:t>
            </a:r>
            <a:r>
              <a:rPr lang="lt-LT" altLang="lt-LT" smtClean="0"/>
              <a:t>žniausios problemos sergant RVI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lt-LT" smtClean="0"/>
              <a:t>	vaikams – </a:t>
            </a:r>
            <a:r>
              <a:rPr lang="en-US" altLang="lt-LT" smtClean="0"/>
              <a:t>gausus viduriavimas</a:t>
            </a:r>
            <a:r>
              <a:rPr lang="lt-LT" altLang="lt-LT" smtClean="0"/>
              <a:t> /</a:t>
            </a:r>
            <a:r>
              <a:rPr lang="en-US" altLang="lt-LT" smtClean="0"/>
              <a:t>i</a:t>
            </a:r>
            <a:r>
              <a:rPr lang="lt-LT" altLang="lt-LT" smtClean="0"/>
              <a:t>šsekimas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lt-LT" smtClean="0"/>
              <a:t>			  blogos emocijos (irzlumas, liūdesys ir kt.)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lt-LT" smtClean="0"/>
              <a:t>	suaugusiems – nerimas/depresija ir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lt-LT" smtClean="0"/>
              <a:t>				įprastinės veiklos apribojimas</a:t>
            </a:r>
          </a:p>
          <a:p>
            <a:pPr eaLnBrk="1" hangingPunct="1"/>
            <a:endParaRPr lang="lt-LT" altLang="lt-LT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863600"/>
          </a:xfrm>
        </p:spPr>
        <p:txBody>
          <a:bodyPr/>
          <a:lstStyle/>
          <a:p>
            <a:pPr eaLnBrk="1" hangingPunct="1"/>
            <a:r>
              <a:rPr lang="en-US" altLang="lt-LT" sz="3200" smtClean="0"/>
              <a:t>Ar rotavirusin</a:t>
            </a:r>
            <a:r>
              <a:rPr lang="lt-LT" altLang="lt-LT" sz="3200" smtClean="0"/>
              <a:t>ė infekcija – tik paprasta liga?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42938" y="1857375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lt-LT" smtClean="0"/>
              <a:t>Žinome, kad</a:t>
            </a:r>
            <a:endParaRPr lang="en-US" altLang="lt-LT" smtClean="0"/>
          </a:p>
          <a:p>
            <a:pPr eaLnBrk="1" hangingPunct="1"/>
            <a:r>
              <a:rPr lang="en-US" altLang="lt-LT" smtClean="0"/>
              <a:t>Rotavirusas atsparus i</a:t>
            </a:r>
            <a:r>
              <a:rPr lang="lt-LT" altLang="lt-LT" smtClean="0"/>
              <a:t>šorinėje aplinkoje</a:t>
            </a:r>
          </a:p>
          <a:p>
            <a:pPr eaLnBrk="1" hangingPunct="1"/>
            <a:r>
              <a:rPr lang="lt-LT" altLang="lt-LT" smtClean="0"/>
              <a:t>Greitai plinta imlioje visuomenėje</a:t>
            </a:r>
          </a:p>
          <a:p>
            <a:pPr eaLnBrk="1" hangingPunct="1"/>
            <a:r>
              <a:rPr lang="lt-LT" altLang="lt-LT" smtClean="0"/>
              <a:t>Dažniausiai serga patys mažiausieji</a:t>
            </a:r>
          </a:p>
          <a:p>
            <a:pPr eaLnBrk="1" hangingPunct="1"/>
            <a:r>
              <a:rPr lang="lt-LT" altLang="lt-LT" smtClean="0"/>
              <a:t>Dažni guldymai į ligonines</a:t>
            </a:r>
          </a:p>
          <a:p>
            <a:pPr eaLnBrk="1" hangingPunct="1"/>
            <a:r>
              <a:rPr lang="lt-LT" altLang="lt-LT" smtClean="0"/>
              <a:t>Pasitaiko ir sunkios sisteminės ligos formos</a:t>
            </a:r>
          </a:p>
          <a:p>
            <a:pPr eaLnBrk="1" hangingPunct="1"/>
            <a:r>
              <a:rPr lang="lt-LT" altLang="lt-LT" smtClean="0"/>
              <a:t>Nespecifinė profilaktika neefektyvi</a:t>
            </a:r>
          </a:p>
          <a:p>
            <a:pPr eaLnBrk="1" hangingPunct="1"/>
            <a:endParaRPr lang="lt-LT" altLang="lt-LT" smtClean="0"/>
          </a:p>
          <a:p>
            <a:pPr eaLnBrk="1" hangingPunct="1"/>
            <a:endParaRPr lang="lt-LT" altLang="lt-L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7929563" cy="1484313"/>
          </a:xfrm>
        </p:spPr>
        <p:txBody>
          <a:bodyPr/>
          <a:lstStyle/>
          <a:p>
            <a:pPr eaLnBrk="1" hangingPunct="1"/>
            <a:r>
              <a:rPr lang="lt-LT" altLang="lt-LT" sz="3200" smtClean="0">
                <a:solidFill>
                  <a:srgbClr val="002060"/>
                </a:solidFill>
              </a:rPr>
              <a:t>A</a:t>
            </a:r>
            <a:r>
              <a:rPr lang="en-US" altLang="lt-LT" sz="3200" smtClean="0">
                <a:solidFill>
                  <a:srgbClr val="002060"/>
                </a:solidFill>
              </a:rPr>
              <a:t>n</a:t>
            </a:r>
            <a:r>
              <a:rPr lang="lt-LT" altLang="lt-LT" sz="3200" smtClean="0">
                <a:solidFill>
                  <a:srgbClr val="002060"/>
                </a:solidFill>
              </a:rPr>
              <a:t>k</a:t>
            </a:r>
            <a:r>
              <a:rPr lang="en-US" altLang="lt-LT" sz="3200" smtClean="0">
                <a:solidFill>
                  <a:srgbClr val="002060"/>
                </a:solidFill>
              </a:rPr>
              <a:t>styva apsaug</a:t>
            </a:r>
            <a:r>
              <a:rPr lang="lt-LT" altLang="lt-LT" sz="3200" smtClean="0">
                <a:solidFill>
                  <a:srgbClr val="002060"/>
                </a:solidFill>
              </a:rPr>
              <a:t>a nuo RVI skiepų pagalba</a:t>
            </a:r>
            <a:endParaRPr lang="en-US" altLang="lt-LT" sz="3200" smtClean="0">
              <a:solidFill>
                <a:srgbClr val="00206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628775"/>
            <a:ext cx="8001000" cy="3300413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lt-LT" altLang="lt-LT" sz="2600" smtClean="0"/>
              <a:t>Po pirmosios vakcinos</a:t>
            </a:r>
            <a:r>
              <a:rPr lang="en-US" altLang="lt-LT" sz="2600" smtClean="0"/>
              <a:t> </a:t>
            </a:r>
            <a:r>
              <a:rPr lang="lt-LT" altLang="lt-LT" sz="2600" smtClean="0"/>
              <a:t>dozės apsauga </a:t>
            </a:r>
            <a:r>
              <a:rPr lang="en-US" altLang="lt-LT" sz="2600" smtClean="0"/>
              <a:t>nuo bet</a:t>
            </a:r>
            <a:endParaRPr lang="lt-LT" altLang="lt-LT" sz="2600" smtClean="0"/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en-US" altLang="lt-LT" sz="2600" smtClean="0"/>
              <a:t>kokio sunkumo RV</a:t>
            </a:r>
            <a:r>
              <a:rPr lang="lt-LT" altLang="lt-LT" sz="2600" smtClean="0"/>
              <a:t>I, siekia </a:t>
            </a:r>
            <a:r>
              <a:rPr lang="lt-LT" altLang="lt-LT" sz="2600" b="1" smtClean="0">
                <a:solidFill>
                  <a:srgbClr val="008080"/>
                </a:solidFill>
              </a:rPr>
              <a:t> </a:t>
            </a:r>
            <a:r>
              <a:rPr lang="lt-LT" altLang="lt-LT" sz="2600" b="1" smtClean="0">
                <a:solidFill>
                  <a:srgbClr val="002060"/>
                </a:solidFill>
              </a:rPr>
              <a:t>90</a:t>
            </a:r>
            <a:r>
              <a:rPr lang="en-US" altLang="lt-LT" sz="2600" b="1" smtClean="0">
                <a:solidFill>
                  <a:srgbClr val="002060"/>
                </a:solidFill>
              </a:rPr>
              <a:t>% </a:t>
            </a:r>
            <a:r>
              <a:rPr lang="en-US" altLang="lt-LT" sz="2600" smtClean="0"/>
              <a:t>(95% CI 9 – 100)* 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endParaRPr lang="en-US" altLang="lt-LT" sz="2600" b="1" smtClean="0">
              <a:solidFill>
                <a:srgbClr val="002060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en-US" altLang="lt-LT" sz="2600" smtClean="0"/>
              <a:t>Ankstyva apsauga nuo RVI svarbi, nes:</a:t>
            </a:r>
          </a:p>
          <a:p>
            <a:pPr marL="457200" indent="-457200" eaLnBrk="1" hangingPunct="1"/>
            <a:r>
              <a:rPr lang="lt-LT" altLang="lt-LT" sz="2600" smtClean="0"/>
              <a:t>d</a:t>
            </a:r>
            <a:r>
              <a:rPr lang="en-US" altLang="lt-LT" sz="2600" smtClean="0"/>
              <a:t>a</a:t>
            </a:r>
            <a:r>
              <a:rPr lang="lt-LT" altLang="lt-LT" sz="2600" smtClean="0"/>
              <a:t>žniausiai serga kūdikiai ir vaikai iki </a:t>
            </a:r>
            <a:r>
              <a:rPr lang="en-US" altLang="lt-LT" sz="2600" smtClean="0"/>
              <a:t>3 met</a:t>
            </a:r>
            <a:r>
              <a:rPr lang="lt-LT" altLang="lt-LT" sz="2600" smtClean="0"/>
              <a:t>ų</a:t>
            </a:r>
          </a:p>
          <a:p>
            <a:pPr marL="457200" indent="-457200" eaLnBrk="1" hangingPunct="1"/>
            <a:r>
              <a:rPr lang="lt-LT" altLang="lt-LT" sz="2600" smtClean="0"/>
              <a:t>pirmas RVI susirgimas – pats sunkiausias</a:t>
            </a:r>
          </a:p>
          <a:p>
            <a:pPr marL="457200" indent="-457200" eaLnBrk="1" hangingPunct="1"/>
            <a:endParaRPr lang="en-US" altLang="lt-LT" sz="2600" smtClean="0"/>
          </a:p>
        </p:txBody>
      </p:sp>
      <p:sp>
        <p:nvSpPr>
          <p:cNvPr id="24580" name="Rectangle 52"/>
          <p:cNvSpPr>
            <a:spLocks noChangeArrowheads="1"/>
          </p:cNvSpPr>
          <p:nvPr/>
        </p:nvSpPr>
        <p:spPr bwMode="auto">
          <a:xfrm>
            <a:off x="468313" y="6308725"/>
            <a:ext cx="4678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lt-LT" sz="1400">
                <a:latin typeface="Arial" panose="020B0604020202020204" pitchFamily="34" charset="0"/>
                <a:ea typeface="MS PGothic" panose="020B0600070205080204" pitchFamily="34" charset="-128"/>
              </a:rPr>
              <a:t>*Vesikari T </a:t>
            </a:r>
            <a:r>
              <a:rPr lang="en-US" altLang="lt-LT" sz="1400" i="1">
                <a:latin typeface="Arial" panose="020B0604020202020204" pitchFamily="34" charset="0"/>
                <a:ea typeface="MS PGothic" panose="020B0600070205080204" pitchFamily="34" charset="-128"/>
              </a:rPr>
              <a:t>et al</a:t>
            </a:r>
            <a:r>
              <a:rPr lang="en-US" altLang="lt-LT" sz="1400">
                <a:latin typeface="Arial" panose="020B0604020202020204" pitchFamily="34" charset="0"/>
                <a:ea typeface="MS PGothic" panose="020B0600070205080204" pitchFamily="34" charset="-128"/>
              </a:rPr>
              <a:t>, Lancet  2007;370:1757–1763</a:t>
            </a:r>
            <a:endParaRPr lang="en-GB" altLang="lt-LT" sz="1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57250" y="5214938"/>
            <a:ext cx="7416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lt-LT" altLang="lt-LT" sz="2600">
                <a:latin typeface="Arial" panose="020B0604020202020204" pitchFamily="34" charset="0"/>
              </a:rPr>
              <a:t>Ilgalaikė apsauga susidaro paskiepijus abi vakcinos dozes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Rekomendacijos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008438"/>
          </a:xfrm>
        </p:spPr>
        <p:txBody>
          <a:bodyPr/>
          <a:lstStyle/>
          <a:p>
            <a:pPr marL="109538" indent="0" eaLnBrk="1" hangingPunct="1">
              <a:buFont typeface="Georgia" panose="02040502050405020303" pitchFamily="18" charset="0"/>
              <a:buNone/>
            </a:pPr>
            <a:r>
              <a:rPr lang="lt-LT" altLang="lt-LT" smtClean="0">
                <a:hlinkClick r:id="rId2"/>
              </a:rPr>
              <a:t>http://www.ulac.lt/metodines-rekomendacijos</a:t>
            </a:r>
            <a:endParaRPr lang="lt-LT" altLang="lt-LT" smtClean="0"/>
          </a:p>
          <a:p>
            <a:pPr marL="109538" indent="0" eaLnBrk="1" hangingPunct="1">
              <a:buFont typeface="Georgia" panose="02040502050405020303" pitchFamily="18" charset="0"/>
              <a:buNone/>
            </a:pPr>
            <a:endParaRPr lang="lt-LT" altLang="lt-LT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785225" cy="1655763"/>
          </a:xfrm>
        </p:spPr>
        <p:txBody>
          <a:bodyPr/>
          <a:lstStyle/>
          <a:p>
            <a:pPr algn="ctr" eaLnBrk="1" hangingPunct="1"/>
            <a:r>
              <a:rPr lang="en-US" altLang="lt-LT" sz="3200" b="1" smtClean="0">
                <a:solidFill>
                  <a:schemeClr val="tx1"/>
                </a:solidFill>
                <a:latin typeface="Vani" panose="020B0502040204020203" pitchFamily="34" charset="0"/>
                <a:cs typeface="Vani" panose="020B0502040204020203" pitchFamily="34" charset="0"/>
              </a:rPr>
              <a:t>Rotavirusin</a:t>
            </a:r>
            <a:r>
              <a:rPr lang="lt-LT" altLang="lt-LT" sz="3200" b="1" smtClean="0">
                <a:solidFill>
                  <a:schemeClr val="tx1"/>
                </a:solidFill>
                <a:latin typeface="Vani" panose="020B0502040204020203" pitchFamily="34" charset="0"/>
                <a:cs typeface="Vani" panose="020B0502040204020203" pitchFamily="34" charset="0"/>
              </a:rPr>
              <a:t>ės infekcijos (RVI) aktualumas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71500" y="2133600"/>
            <a:ext cx="8153400" cy="4510088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lt-LT" altLang="lt-LT" sz="2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lt-LT" altLang="lt-LT" sz="2600" dirty="0" err="1" smtClean="0">
                <a:latin typeface="Vani" panose="020B0502040204020203" pitchFamily="34" charset="0"/>
                <a:cs typeface="Vani" panose="020B0502040204020203" pitchFamily="34" charset="0"/>
              </a:rPr>
              <a:t>Rotavirusas</a:t>
            </a:r>
            <a:r>
              <a:rPr lang="lt-LT" altLang="lt-LT" sz="2600" dirty="0" smtClean="0">
                <a:latin typeface="Vani" panose="020B0502040204020203" pitchFamily="34" charset="0"/>
                <a:cs typeface="Vani" panose="020B0502040204020203" pitchFamily="34" charset="0"/>
              </a:rPr>
              <a:t> – tai dažniausia viduriavimo priežastis kūdikių ir vaikų tarpe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lt-LT" altLang="lt-LT" sz="2600" dirty="0" smtClean="0">
              <a:latin typeface="Vani" panose="020B0502040204020203" pitchFamily="34" charset="0"/>
              <a:cs typeface="Vani" panose="020B0502040204020203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lt-LT" altLang="lt-LT" sz="2600" dirty="0" smtClean="0">
                <a:latin typeface="Vani" panose="020B0502040204020203" pitchFamily="34" charset="0"/>
                <a:cs typeface="Vani" panose="020B0502040204020203" pitchFamily="34" charset="0"/>
              </a:rPr>
              <a:t>Žinoma, kad beveik kiekvienas pasaulio vaikas iki </a:t>
            </a:r>
            <a:endParaRPr lang="en-US" altLang="lt-LT" sz="2600" dirty="0" smtClean="0">
              <a:latin typeface="Vani" panose="020B0502040204020203" pitchFamily="34" charset="0"/>
              <a:cs typeface="Vani" panose="020B0502040204020203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lt-LT" sz="2600" dirty="0" smtClean="0">
                <a:latin typeface="Vani" panose="020B0502040204020203" pitchFamily="34" charset="0"/>
                <a:cs typeface="Vani" panose="020B0502040204020203" pitchFamily="34" charset="0"/>
              </a:rPr>
              <a:t>	5 m. </a:t>
            </a:r>
            <a:r>
              <a:rPr lang="lt-LT" altLang="lt-LT" sz="2600" dirty="0" smtClean="0">
                <a:latin typeface="Vani" panose="020B0502040204020203" pitchFamily="34" charset="0"/>
                <a:cs typeface="Vani" panose="020B0502040204020203" pitchFamily="34" charset="0"/>
              </a:rPr>
              <a:t>amžiaus bent kartą sirgs </a:t>
            </a:r>
            <a:r>
              <a:rPr lang="lt-LT" altLang="lt-LT" sz="2600" dirty="0" err="1" smtClean="0">
                <a:latin typeface="Vani" panose="020B0502040204020203" pitchFamily="34" charset="0"/>
                <a:cs typeface="Vani" panose="020B0502040204020203" pitchFamily="34" charset="0"/>
              </a:rPr>
              <a:t>rotavirusine</a:t>
            </a:r>
            <a:r>
              <a:rPr lang="lt-LT" altLang="lt-LT" sz="2600" dirty="0" smtClean="0">
                <a:latin typeface="Vani" panose="020B0502040204020203" pitchFamily="34" charset="0"/>
                <a:cs typeface="Vani" panose="020B0502040204020203" pitchFamily="34" charset="0"/>
              </a:rPr>
              <a:t> infekcija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altLang="lt-LT" sz="2600" dirty="0" smtClean="0">
              <a:latin typeface="Vani" panose="020B0502040204020203" pitchFamily="34" charset="0"/>
              <a:cs typeface="Vani" panose="020B0502040204020203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lt-LT" altLang="lt-LT" sz="2600" dirty="0" smtClean="0">
              <a:latin typeface="Vani" panose="020B0502040204020203" pitchFamily="34" charset="0"/>
              <a:cs typeface="Van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567737" cy="935038"/>
          </a:xfrm>
        </p:spPr>
        <p:txBody>
          <a:bodyPr/>
          <a:lstStyle/>
          <a:p>
            <a:pPr eaLnBrk="1" hangingPunct="1"/>
            <a:r>
              <a:rPr lang="lt-LT" altLang="lt-LT" smtClean="0">
                <a:solidFill>
                  <a:schemeClr val="tx1"/>
                </a:solidFill>
              </a:rPr>
              <a:t>Kuo pasižymi natūrali RV infekcija?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8208962" cy="467995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lt-LT" sz="2600" dirty="0" smtClean="0">
                <a:solidFill>
                  <a:srgbClr val="FF0000"/>
                </a:solidFill>
              </a:rPr>
              <a:t>Inkubacinis periodas </a:t>
            </a:r>
            <a:r>
              <a:rPr lang="lt-LT" sz="2600" dirty="0" smtClean="0"/>
              <a:t>– nuo kelių val. – iki kelių dienų.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lt-LT" sz="26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lt-LT" sz="2600" dirty="0" smtClean="0">
                <a:solidFill>
                  <a:srgbClr val="FF0000"/>
                </a:solidFill>
              </a:rPr>
              <a:t>Neapsaugo</a:t>
            </a:r>
            <a:r>
              <a:rPr lang="lt-LT" sz="2600" dirty="0" smtClean="0"/>
              <a:t> nuo pakartotino užsikrėtimo ir lengvos formos susirgimo</a:t>
            </a:r>
            <a:endParaRPr lang="lt-LT" sz="2600" baseline="300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endParaRPr lang="en-US" sz="2600" baseline="300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lt-LT" sz="2600" dirty="0" smtClean="0"/>
              <a:t>Natūrali </a:t>
            </a:r>
            <a:r>
              <a:rPr lang="lt-LT" sz="2600" dirty="0" err="1" smtClean="0"/>
              <a:t>rotavirusinė</a:t>
            </a:r>
            <a:r>
              <a:rPr lang="lt-LT" sz="2600" dirty="0" smtClean="0"/>
              <a:t> infekcija </a:t>
            </a:r>
            <a:r>
              <a:rPr lang="lt-LT" sz="2600" dirty="0" smtClean="0">
                <a:solidFill>
                  <a:srgbClr val="FF0000"/>
                </a:solidFill>
              </a:rPr>
              <a:t>sumažina</a:t>
            </a:r>
            <a:r>
              <a:rPr lang="lt-LT" sz="2600" dirty="0" smtClean="0"/>
              <a:t> vėlesnių RV </a:t>
            </a:r>
            <a:r>
              <a:rPr lang="lt-LT" sz="2600" dirty="0" smtClean="0">
                <a:solidFill>
                  <a:srgbClr val="FF0000"/>
                </a:solidFill>
              </a:rPr>
              <a:t>infekcijų</a:t>
            </a:r>
            <a:r>
              <a:rPr lang="lt-LT" sz="2600" dirty="0" smtClean="0"/>
              <a:t> </a:t>
            </a:r>
            <a:r>
              <a:rPr lang="lt-LT" sz="2600" dirty="0" smtClean="0">
                <a:solidFill>
                  <a:srgbClr val="FF0000"/>
                </a:solidFill>
              </a:rPr>
              <a:t>sunkumą</a:t>
            </a:r>
            <a:endParaRPr lang="lt-LT" sz="2600" baseline="300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lt-LT" sz="2600" dirty="0" smtClean="0"/>
              <a:t>Kūdikiai imunitetą įgauna po 1–2 RV infekcijos atvejų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lt-LT" sz="2600" dirty="0" smtClean="0"/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lt-LT" sz="2600" dirty="0" smtClean="0"/>
              <a:t>Du susirgimai RVI užtikrina beveik 100% apsaugą nuo vidutinio ir sunkaus viduriavimo ir vėmimo</a:t>
            </a:r>
            <a:endParaRPr lang="lt-LT" sz="26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7188" y="357188"/>
            <a:ext cx="8786812" cy="614362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lt-LT" sz="32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OTAVIR</a:t>
            </a:r>
            <a:r>
              <a:rPr lang="lt-LT" sz="32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O YPATYBĖS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1600" dirty="0" smtClean="0"/>
          </a:p>
          <a:p>
            <a:pPr marL="59690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lt-LT" sz="2600" dirty="0" smtClean="0"/>
              <a:t>ilgai išbūna gyvybingas aplinkoje: </a:t>
            </a:r>
            <a:r>
              <a:rPr lang="en-US" sz="2600" i="1" dirty="0" smtClean="0"/>
              <a:t>		</a:t>
            </a:r>
            <a:endParaRPr lang="lt-LT" sz="2600" i="1" dirty="0" smtClean="0"/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lt-LT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ant žmogaus rankų kelias valandas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lt-LT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kambario t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°</a:t>
            </a:r>
            <a:r>
              <a:rPr lang="lt-LT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ant daiktų – savaitėmis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59690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lt-LT" sz="2600" dirty="0" smtClean="0"/>
              <a:t>Atsparus daugumai </a:t>
            </a:r>
            <a:r>
              <a:rPr lang="lt-LT" sz="2600" dirty="0" err="1" smtClean="0"/>
              <a:t>dezinfektantų</a:t>
            </a:r>
            <a:r>
              <a:rPr lang="lt-LT" sz="2600" dirty="0" smtClean="0"/>
              <a:t> ir rankų muilams</a:t>
            </a: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</a:t>
            </a:r>
            <a:r>
              <a:rPr lang="lt-L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autrus</a:t>
            </a:r>
            <a:r>
              <a:rPr lang="lt-L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lt-L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dezinfektantams</a:t>
            </a:r>
            <a:r>
              <a:rPr lang="lt-L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su Cl ar ClO2</a:t>
            </a:r>
            <a:endParaRPr lang="lt-LT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lt-LT" dirty="0" smtClean="0"/>
          </a:p>
          <a:p>
            <a:pPr marL="59690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lt-LT" sz="2600" dirty="0" smtClean="0"/>
              <a:t>Užsikrėtę asmenys virusą gali išskirti </a:t>
            </a:r>
            <a:r>
              <a:rPr lang="en-US" sz="2600" dirty="0" err="1" smtClean="0"/>
              <a:t>kelet</a:t>
            </a:r>
            <a:r>
              <a:rPr lang="lt-LT" sz="2600" dirty="0" smtClean="0"/>
              <a:t>ą savaičių</a:t>
            </a:r>
            <a:endParaRPr lang="en-US" sz="2600" dirty="0" smtClean="0"/>
          </a:p>
          <a:p>
            <a:pPr marL="59690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endParaRPr lang="en-US" sz="2600" dirty="0" smtClean="0"/>
          </a:p>
          <a:p>
            <a:pPr marL="59690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lt-LT" sz="2600" dirty="0" smtClean="0"/>
              <a:t>Sergantysis į aplinką išskiria milijardus </a:t>
            </a:r>
            <a:r>
              <a:rPr lang="lt-LT" sz="2600" dirty="0" err="1" smtClean="0"/>
              <a:t>rotavirusų</a:t>
            </a:r>
            <a:r>
              <a:rPr lang="lt-LT" sz="2600" dirty="0" smtClean="0"/>
              <a:t> (</a:t>
            </a:r>
            <a:r>
              <a:rPr lang="en-US" sz="2600" dirty="0" smtClean="0"/>
              <a:t>&gt;</a:t>
            </a:r>
            <a:r>
              <a:rPr lang="lt-LT" sz="2600" dirty="0" smtClean="0"/>
              <a:t>1</a:t>
            </a:r>
            <a:r>
              <a:rPr lang="en-US" sz="2600" dirty="0" smtClean="0"/>
              <a:t>0</a:t>
            </a:r>
            <a:r>
              <a:rPr lang="en-US" sz="2600" baseline="30000" dirty="0" smtClean="0"/>
              <a:t>10</a:t>
            </a:r>
            <a:r>
              <a:rPr lang="en-US" sz="2600" dirty="0" smtClean="0"/>
              <a:t>/ml</a:t>
            </a:r>
            <a:r>
              <a:rPr lang="lt-LT" sz="2600" dirty="0" smtClean="0"/>
              <a:t> išmatų)</a:t>
            </a:r>
          </a:p>
          <a:p>
            <a:pPr marL="59690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endParaRPr lang="lt-LT" sz="2600" i="1" dirty="0" smtClean="0"/>
          </a:p>
          <a:p>
            <a:pPr marL="59690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lt-LT" sz="2600" dirty="0" smtClean="0"/>
              <a:t>Užsikrėsti RVI, reikia labai nedidelio kiekio </a:t>
            </a:r>
            <a:r>
              <a:rPr lang="lt-LT" sz="2600" dirty="0" err="1" smtClean="0"/>
              <a:t>rotavirusų</a:t>
            </a:r>
            <a:r>
              <a:rPr lang="lt-LT" sz="2600" dirty="0" smtClean="0"/>
              <a:t> kiekio (</a:t>
            </a:r>
            <a:r>
              <a:rPr lang="en-US" sz="2600" dirty="0" smtClean="0"/>
              <a:t>10 </a:t>
            </a:r>
            <a:r>
              <a:rPr lang="lt-LT" sz="2600" dirty="0" smtClean="0"/>
              <a:t>viruso dalelių</a:t>
            </a:r>
            <a:r>
              <a:rPr lang="en-US" sz="2600" dirty="0" smtClean="0"/>
              <a:t>/ml</a:t>
            </a:r>
            <a:r>
              <a:rPr lang="lt-LT" sz="2600" dirty="0" smtClean="0"/>
              <a:t>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lt-LT" sz="1800" i="1" dirty="0" smtClean="0">
              <a:solidFill>
                <a:srgbClr val="FF0000"/>
              </a:solidFill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-468313" y="6596063"/>
            <a:ext cx="798512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050" dirty="0" err="1">
                <a:latin typeface="+mn-lt"/>
              </a:rPr>
              <a:t>Offit</a:t>
            </a:r>
            <a:r>
              <a:rPr lang="lt-LT" sz="1050" dirty="0">
                <a:latin typeface="+mn-lt"/>
              </a:rPr>
              <a:t> PA. </a:t>
            </a:r>
            <a:r>
              <a:rPr lang="lt-LT" sz="1050" dirty="0" err="1">
                <a:latin typeface="+mn-lt"/>
              </a:rPr>
              <a:t>Principles</a:t>
            </a:r>
            <a:r>
              <a:rPr lang="lt-LT" sz="1050" dirty="0">
                <a:latin typeface="+mn-lt"/>
              </a:rPr>
              <a:t> </a:t>
            </a:r>
            <a:r>
              <a:rPr lang="lt-LT" sz="1050" dirty="0" err="1">
                <a:latin typeface="+mn-lt"/>
              </a:rPr>
              <a:t>and</a:t>
            </a:r>
            <a:r>
              <a:rPr lang="lt-LT" sz="1050" dirty="0">
                <a:latin typeface="+mn-lt"/>
              </a:rPr>
              <a:t> </a:t>
            </a:r>
            <a:r>
              <a:rPr lang="lt-LT" sz="1050" dirty="0" err="1">
                <a:latin typeface="+mn-lt"/>
              </a:rPr>
              <a:t>Practice</a:t>
            </a:r>
            <a:r>
              <a:rPr lang="lt-LT" sz="1050" dirty="0">
                <a:latin typeface="+mn-lt"/>
              </a:rPr>
              <a:t> </a:t>
            </a:r>
            <a:r>
              <a:rPr lang="lt-LT" sz="1050" dirty="0" err="1">
                <a:latin typeface="+mn-lt"/>
              </a:rPr>
              <a:t>of</a:t>
            </a:r>
            <a:r>
              <a:rPr lang="lt-LT" sz="1050" dirty="0">
                <a:latin typeface="+mn-lt"/>
              </a:rPr>
              <a:t> </a:t>
            </a:r>
            <a:r>
              <a:rPr lang="lt-LT" sz="1050" dirty="0" err="1">
                <a:latin typeface="+mn-lt"/>
              </a:rPr>
              <a:t>Infectious</a:t>
            </a:r>
            <a:r>
              <a:rPr lang="lt-LT" sz="1050" dirty="0">
                <a:latin typeface="+mn-lt"/>
              </a:rPr>
              <a:t> </a:t>
            </a:r>
            <a:r>
              <a:rPr lang="lt-LT" sz="1050" dirty="0" err="1">
                <a:latin typeface="+mn-lt"/>
              </a:rPr>
              <a:t>Diseases</a:t>
            </a:r>
            <a:r>
              <a:rPr lang="lt-LT" sz="1050" dirty="0">
                <a:latin typeface="+mn-lt"/>
              </a:rPr>
              <a:t>; 2000:1696-1703</a:t>
            </a:r>
            <a:r>
              <a:rPr lang="en-US" sz="1050" dirty="0">
                <a:latin typeface="+mn-lt"/>
              </a:rPr>
              <a:t> </a:t>
            </a:r>
            <a:r>
              <a:rPr lang="en-US" sz="1050" dirty="0" err="1">
                <a:latin typeface="+mn-lt"/>
              </a:rPr>
              <a:t>Parashar</a:t>
            </a:r>
            <a:r>
              <a:rPr lang="en-US" sz="1050" dirty="0">
                <a:latin typeface="+mn-lt"/>
              </a:rPr>
              <a:t> et al, </a:t>
            </a:r>
            <a:r>
              <a:rPr lang="en-US" sz="1050" dirty="0" err="1">
                <a:latin typeface="+mn-lt"/>
              </a:rPr>
              <a:t>Emerg</a:t>
            </a:r>
            <a:r>
              <a:rPr lang="en-US" sz="1050" dirty="0">
                <a:latin typeface="+mn-lt"/>
              </a:rPr>
              <a:t> Infect </a:t>
            </a:r>
            <a:r>
              <a:rPr lang="en-US" sz="1050" dirty="0" err="1">
                <a:latin typeface="+mn-lt"/>
              </a:rPr>
              <a:t>Dis</a:t>
            </a:r>
            <a:r>
              <a:rPr lang="en-US" sz="1050" dirty="0">
                <a:latin typeface="+mn-lt"/>
              </a:rPr>
              <a:t> 2003 9(5) 565–572</a:t>
            </a:r>
            <a:endParaRPr lang="lt-LT" sz="1050" dirty="0">
              <a:latin typeface="+mn-lt"/>
            </a:endParaRPr>
          </a:p>
        </p:txBody>
      </p:sp>
      <p:pic>
        <p:nvPicPr>
          <p:cNvPr id="10244" name="Picture 3" descr="http://education.expasy.org/images/Rotavirus_vir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3" t="10165" b="16982"/>
          <a:stretch>
            <a:fillRect/>
          </a:stretch>
        </p:blipFill>
        <p:spPr bwMode="auto">
          <a:xfrm>
            <a:off x="6786563" y="785813"/>
            <a:ext cx="150971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0063"/>
            <a:ext cx="8229600" cy="10588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</a:t>
            </a:r>
            <a:r>
              <a:rPr lang="lt-LT" sz="3600" dirty="0" err="1" smtClean="0">
                <a:solidFill>
                  <a:schemeClr val="tx2">
                    <a:satMod val="130000"/>
                  </a:schemeClr>
                </a:solidFill>
              </a:rPr>
              <a:t>VI yra imlūs visi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v</a:t>
            </a:r>
            <a:r>
              <a:rPr lang="lt-LT" sz="3600" dirty="0" err="1" smtClean="0">
                <a:solidFill>
                  <a:schemeClr val="tx2">
                    <a:satMod val="130000"/>
                  </a:schemeClr>
                </a:solidFill>
              </a:rPr>
              <a:t>aikai,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 n</a:t>
            </a:r>
            <a:r>
              <a:rPr lang="lt-LT" sz="3600" dirty="0" err="1" smtClean="0">
                <a:solidFill>
                  <a:schemeClr val="tx2">
                    <a:satMod val="130000"/>
                  </a:schemeClr>
                </a:solidFill>
              </a:rPr>
              <a:t>epriklausomai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n</a:t>
            </a:r>
            <a:r>
              <a:rPr lang="lt-LT" sz="3600" dirty="0" err="1" smtClean="0">
                <a:solidFill>
                  <a:schemeClr val="tx2">
                    <a:satMod val="130000"/>
                  </a:schemeClr>
                </a:solidFill>
              </a:rPr>
              <a:t>uo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lt-LT" sz="3600" dirty="0" err="1" smtClean="0">
                <a:solidFill>
                  <a:schemeClr val="tx2">
                    <a:satMod val="130000"/>
                  </a:schemeClr>
                </a:solidFill>
              </a:rPr>
              <a:t>higienos sąlygų namuose</a:t>
            </a:r>
            <a:endParaRPr lang="en-US" sz="3600" dirty="0" err="1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7" name="Picture 10" descr="Complete_Baby_Room_Furni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43125"/>
            <a:ext cx="396081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6" descr="title_delhi_slum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143125"/>
            <a:ext cx="37846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008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sz="3200" dirty="0" smtClean="0"/>
              <a:t>Nespecifinė RVI profilaktika – svarbu, </a:t>
            </a:r>
            <a:r>
              <a:rPr lang="en-US" altLang="lt-LT" sz="3200" dirty="0" smtClean="0"/>
              <a:t/>
            </a:r>
            <a:br>
              <a:rPr lang="en-US" altLang="lt-LT" sz="3200" dirty="0" smtClean="0"/>
            </a:br>
            <a:r>
              <a:rPr lang="lt-LT" altLang="lt-LT" sz="3200" dirty="0" smtClean="0"/>
              <a:t>bet neefektyvu</a:t>
            </a:r>
            <a:endParaRPr lang="en-US" altLang="lt-LT" sz="32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785938"/>
            <a:ext cx="4500562" cy="4500562"/>
          </a:xfrm>
        </p:spPr>
        <p:txBody>
          <a:bodyPr/>
          <a:lstStyle/>
          <a:p>
            <a:pPr eaLnBrk="1" hangingPunct="1"/>
            <a:r>
              <a:rPr lang="lt-LT" altLang="lt-LT" sz="2400" smtClean="0"/>
              <a:t>Rankų plovimas</a:t>
            </a:r>
          </a:p>
          <a:p>
            <a:pPr eaLnBrk="1" hangingPunct="1"/>
            <a:r>
              <a:rPr lang="lt-LT" altLang="lt-LT" sz="2400" smtClean="0"/>
              <a:t>Dezinfektantų</a:t>
            </a:r>
            <a:r>
              <a:rPr lang="en-US" altLang="lt-LT" sz="2400" smtClean="0"/>
              <a:t> n</a:t>
            </a:r>
            <a:r>
              <a:rPr lang="lt-LT" altLang="lt-LT" sz="2400" smtClean="0"/>
              <a:t>audojimas</a:t>
            </a:r>
          </a:p>
          <a:p>
            <a:pPr eaLnBrk="1" hangingPunct="1"/>
            <a:r>
              <a:rPr lang="lt-LT" altLang="lt-LT" sz="2400" smtClean="0"/>
              <a:t>M</a:t>
            </a:r>
            <a:r>
              <a:rPr lang="en-US" altLang="lt-LT" sz="2400" smtClean="0"/>
              <a:t>aitinimas motinos pienu</a:t>
            </a:r>
            <a:endParaRPr lang="lt-LT" altLang="lt-LT" sz="2400" smtClean="0"/>
          </a:p>
          <a:p>
            <a:pPr eaLnBrk="1" hangingPunct="1"/>
            <a:r>
              <a:rPr lang="en-US" altLang="lt-LT" sz="2400" smtClean="0"/>
              <a:t>Ligonio izoliavimas </a:t>
            </a:r>
          </a:p>
          <a:p>
            <a:pPr eaLnBrk="1" hangingPunct="1">
              <a:buFontTx/>
              <a:buNone/>
            </a:pPr>
            <a:endParaRPr lang="lt-LT" altLang="lt-LT" sz="2400" smtClean="0"/>
          </a:p>
          <a:p>
            <a:pPr eaLnBrk="1" hangingPunct="1">
              <a:buFontTx/>
              <a:buNone/>
            </a:pPr>
            <a:endParaRPr lang="lt-LT" altLang="lt-LT" sz="2400" smtClean="0"/>
          </a:p>
          <a:p>
            <a:pPr eaLnBrk="1" hangingPunct="1">
              <a:buFontTx/>
              <a:buNone/>
            </a:pPr>
            <a:endParaRPr lang="en-US" altLang="lt-LT" sz="2400" smtClean="0"/>
          </a:p>
          <a:p>
            <a:pPr eaLnBrk="1" hangingPunct="1">
              <a:buFontTx/>
              <a:buNone/>
            </a:pPr>
            <a:r>
              <a:rPr lang="lt-LT" altLang="lt-LT" sz="2400" smtClean="0"/>
              <a:t>Nepakankamai efektyvu,</a:t>
            </a:r>
          </a:p>
          <a:p>
            <a:pPr eaLnBrk="1" hangingPunct="1">
              <a:buFontTx/>
              <a:buNone/>
            </a:pPr>
            <a:r>
              <a:rPr lang="en-US" altLang="lt-LT" sz="2400" smtClean="0"/>
              <a:t>tikslinga specifin</a:t>
            </a:r>
            <a:r>
              <a:rPr lang="lt-LT" altLang="lt-LT" sz="2400" smtClean="0"/>
              <a:t>ė profilaktika </a:t>
            </a:r>
          </a:p>
          <a:p>
            <a:pPr eaLnBrk="1" hangingPunct="1">
              <a:buFontTx/>
              <a:buNone/>
            </a:pPr>
            <a:r>
              <a:rPr lang="lt-LT" altLang="lt-LT" sz="2400" smtClean="0"/>
              <a:t>rotaviruso vakcina</a:t>
            </a:r>
            <a:endParaRPr lang="en-US" altLang="lt-LT" sz="2400" smtClean="0"/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1979613" y="3860800"/>
            <a:ext cx="720725" cy="504825"/>
          </a:xfrm>
          <a:prstGeom prst="downArrow">
            <a:avLst>
              <a:gd name="adj1" fmla="val 50000"/>
              <a:gd name="adj2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lt-LT" altLang="lt-LT" sz="1800">
              <a:latin typeface="Arial" panose="020B0604020202020204" pitchFamily="34" charset="0"/>
            </a:endParaRPr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1714500" y="3786188"/>
            <a:ext cx="504825" cy="722312"/>
          </a:xfrm>
          <a:prstGeom prst="downArrow">
            <a:avLst>
              <a:gd name="adj1" fmla="val 50000"/>
              <a:gd name="adj2" fmla="val 30478"/>
            </a:avLst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lt-LT" altLang="lt-LT" sz="1800">
              <a:latin typeface="Arial" panose="020B0604020202020204" pitchFamily="34" charset="0"/>
            </a:endParaRPr>
          </a:p>
        </p:txBody>
      </p:sp>
      <p:pic>
        <p:nvPicPr>
          <p:cNvPr id="13318" name="Picture 6" descr="http://www.thegreenparent.com/wp-content/uploads/2008/09/washing-ha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88" y="2357438"/>
            <a:ext cx="4456112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84313"/>
          </a:xfrm>
        </p:spPr>
        <p:txBody>
          <a:bodyPr/>
          <a:lstStyle/>
          <a:p>
            <a:pPr eaLnBrk="1" hangingPunct="1"/>
            <a:r>
              <a:rPr lang="lt-LT" altLang="lt-LT" sz="3200" smtClean="0"/>
              <a:t>RVI poveikis į organizmą</a:t>
            </a:r>
            <a:endParaRPr lang="en-US" altLang="lt-LT" sz="3200" smtClean="0"/>
          </a:p>
        </p:txBody>
      </p:sp>
      <p:pic>
        <p:nvPicPr>
          <p:cNvPr id="15363" name="Picture 2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2428875"/>
            <a:ext cx="202723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250825" y="3643313"/>
            <a:ext cx="5759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lt-LT" altLang="lt-LT" sz="2000">
                <a:latin typeface="Arial" panose="020B0604020202020204" pitchFamily="34" charset="0"/>
              </a:rPr>
              <a:t>RV pažeidžia plonosios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lt-LT" altLang="lt-LT" sz="2000">
                <a:latin typeface="Arial" panose="020B0604020202020204" pitchFamily="34" charset="0"/>
              </a:rPr>
              <a:t>žarnos paviršines ląsteles (enterocitus)</a:t>
            </a:r>
            <a:endParaRPr lang="en-US" altLang="lt-LT" sz="2000">
              <a:latin typeface="Arial" panose="020B0604020202020204" pitchFamily="34" charset="0"/>
            </a:endParaRPr>
          </a:p>
        </p:txBody>
      </p:sp>
      <p:sp>
        <p:nvSpPr>
          <p:cNvPr id="15365" name="Line 10"/>
          <p:cNvSpPr>
            <a:spLocks noChangeShapeType="1"/>
          </p:cNvSpPr>
          <p:nvPr/>
        </p:nvSpPr>
        <p:spPr bwMode="auto">
          <a:xfrm>
            <a:off x="4357688" y="2786063"/>
            <a:ext cx="1643062" cy="8572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6072188" y="4071938"/>
            <a:ext cx="233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lt-LT" altLang="lt-LT" sz="2000">
                <a:latin typeface="Arial" panose="020B0604020202020204" pitchFamily="34" charset="0"/>
              </a:rPr>
              <a:t>Sutrinka jų funkcija</a:t>
            </a:r>
            <a:endParaRPr lang="en-US" altLang="lt-LT" sz="2000">
              <a:latin typeface="Arial" panose="020B0604020202020204" pitchFamily="34" charset="0"/>
            </a:endParaRPr>
          </a:p>
        </p:txBody>
      </p:sp>
      <p:sp>
        <p:nvSpPr>
          <p:cNvPr id="15367" name="Line 12"/>
          <p:cNvSpPr>
            <a:spLocks noChangeShapeType="1"/>
          </p:cNvSpPr>
          <p:nvPr/>
        </p:nvSpPr>
        <p:spPr bwMode="auto">
          <a:xfrm flipH="1">
            <a:off x="3500438" y="4214813"/>
            <a:ext cx="2151062" cy="1069975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500063" y="5214938"/>
            <a:ext cx="3122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lt-LT" altLang="lt-LT" sz="2000">
                <a:latin typeface="Arial" panose="020B0604020202020204" pitchFamily="34" charset="0"/>
              </a:rPr>
              <a:t>Sutrikdomas skysčių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lt-LT" altLang="lt-LT" sz="2000">
                <a:latin typeface="Arial" panose="020B0604020202020204" pitchFamily="34" charset="0"/>
              </a:rPr>
              <a:t>įsisavinimas ir virškinimas</a:t>
            </a:r>
            <a:endParaRPr lang="en-US" altLang="lt-LT" sz="2000">
              <a:latin typeface="Arial" panose="020B0604020202020204" pitchFamily="34" charset="0"/>
            </a:endParaRPr>
          </a:p>
        </p:txBody>
      </p:sp>
      <p:sp>
        <p:nvSpPr>
          <p:cNvPr id="15369" name="Line 14"/>
          <p:cNvSpPr>
            <a:spLocks noChangeShapeType="1"/>
          </p:cNvSpPr>
          <p:nvPr/>
        </p:nvSpPr>
        <p:spPr bwMode="auto">
          <a:xfrm>
            <a:off x="4214813" y="5661025"/>
            <a:ext cx="1285875" cy="21431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5795963" y="5157788"/>
            <a:ext cx="2571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lt-LT" altLang="lt-LT" sz="2400" b="1">
                <a:latin typeface="Arial" panose="020B0604020202020204" pitchFamily="34" charset="0"/>
              </a:rPr>
              <a:t>VIDURIAVIMAS,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lt-LT" altLang="lt-LT" sz="2400" b="1">
                <a:latin typeface="Arial" panose="020B0604020202020204" pitchFamily="34" charset="0"/>
              </a:rPr>
              <a:t>VĖMIMAS</a:t>
            </a:r>
            <a:endParaRPr lang="en-US" altLang="lt-LT" sz="2400" b="1">
              <a:latin typeface="Arial" panose="020B0604020202020204" pitchFamily="34" charset="0"/>
            </a:endParaRP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5724525" y="5013325"/>
            <a:ext cx="2519363" cy="1079500"/>
          </a:xfrm>
          <a:prstGeom prst="rect">
            <a:avLst/>
          </a:prstGeom>
          <a:noFill/>
          <a:ln w="38100" algn="ctr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lt-LT" altLang="lt-LT" sz="1800">
              <a:latin typeface="Arial" panose="020B0604020202020204" pitchFamily="34" charset="0"/>
            </a:endParaRPr>
          </a:p>
        </p:txBody>
      </p:sp>
      <p:pic>
        <p:nvPicPr>
          <p:cNvPr id="15372" name="Picture 13" descr="Rotavirus infec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571625"/>
            <a:ext cx="3640138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29600" cy="836613"/>
          </a:xfrm>
        </p:spPr>
        <p:txBody>
          <a:bodyPr/>
          <a:lstStyle/>
          <a:p>
            <a:pPr eaLnBrk="1" hangingPunct="1"/>
            <a:r>
              <a:rPr lang="lt-LT" altLang="lt-LT" sz="3200" smtClean="0"/>
              <a:t>RVI eiga</a:t>
            </a:r>
            <a:endParaRPr lang="en-US" altLang="lt-LT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428875"/>
            <a:ext cx="4043363" cy="3835400"/>
          </a:xfrm>
        </p:spPr>
        <p:txBody>
          <a:bodyPr/>
          <a:lstStyle/>
          <a:p>
            <a:pPr marL="319088" indent="-319088" eaLnBrk="1" hangingPunct="1">
              <a:lnSpc>
                <a:spcPct val="90000"/>
              </a:lnSpc>
              <a:buFont typeface="Wingdings" panose="05000000000000000000" pitchFamily="2" charset="2"/>
              <a:buChar char=""/>
            </a:pPr>
            <a:endParaRPr lang="lt-LT" altLang="lt-LT" sz="2400" smtClean="0"/>
          </a:p>
          <a:p>
            <a:pPr marL="319088" indent="-319088" eaLnBrk="1" hangingPunct="1">
              <a:lnSpc>
                <a:spcPct val="90000"/>
              </a:lnSpc>
              <a:buFont typeface="Wingdings" panose="05000000000000000000" pitchFamily="2" charset="2"/>
              <a:buChar char=""/>
            </a:pPr>
            <a:r>
              <a:rPr lang="lt-LT" altLang="lt-LT" sz="2400" smtClean="0"/>
              <a:t>Vaikai ima karščiuoti, vemti, viduriuoti. Ligonius dažnai vargina pykinimas, pilvo skausmas, pūtimas ar gurgėjimas. </a:t>
            </a:r>
          </a:p>
          <a:p>
            <a:pPr marL="319088" indent="-319088" eaLnBrk="1" hangingPunct="1">
              <a:lnSpc>
                <a:spcPct val="90000"/>
              </a:lnSpc>
              <a:buFont typeface="Wingdings" panose="05000000000000000000" pitchFamily="2" charset="2"/>
              <a:buChar char=""/>
            </a:pPr>
            <a:endParaRPr lang="lt-LT" altLang="lt-LT" sz="2400" smtClean="0"/>
          </a:p>
          <a:p>
            <a:pPr marL="319088" indent="-319088" eaLnBrk="1" hangingPunct="1">
              <a:lnSpc>
                <a:spcPct val="90000"/>
              </a:lnSpc>
              <a:buFont typeface="Wingdings" panose="05000000000000000000" pitchFamily="2" charset="2"/>
              <a:buChar char=""/>
            </a:pPr>
            <a:r>
              <a:rPr lang="lt-LT" altLang="lt-LT" sz="2400" smtClean="0"/>
              <a:t>Apie 60% vaikų atsiranda ir kitų simptomų: sloga, nosies užgulimas, kosulys </a:t>
            </a:r>
            <a:endParaRPr lang="en-US" altLang="lt-LT" sz="24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1571625"/>
            <a:ext cx="612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lt-LT" sz="2400">
                <a:latin typeface="Arial" panose="020B0604020202020204" pitchFamily="34" charset="0"/>
              </a:rPr>
              <a:t>	</a:t>
            </a:r>
            <a:endParaRPr lang="lt-LT" altLang="lt-LT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lt-LT" altLang="lt-LT" sz="2400">
                <a:latin typeface="Arial" panose="020B0604020202020204" pitchFamily="34" charset="0"/>
              </a:rPr>
              <a:t>	Pradžia - ūmi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lt-LT" sz="2400">
              <a:latin typeface="Arial" panose="020B0604020202020204" pitchFamily="34" charset="0"/>
            </a:endParaRPr>
          </a:p>
        </p:txBody>
      </p:sp>
      <p:pic>
        <p:nvPicPr>
          <p:cNvPr id="17413" name="Picture 5" descr="childre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60575"/>
            <a:ext cx="40322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343025"/>
          </a:xfrm>
        </p:spPr>
        <p:txBody>
          <a:bodyPr/>
          <a:lstStyle/>
          <a:p>
            <a:pPr eaLnBrk="1" hangingPunct="1"/>
            <a:r>
              <a:rPr lang="lt-LT" altLang="lt-LT" sz="3200" smtClean="0"/>
              <a:t>RVI būdinga ..</a:t>
            </a:r>
            <a:endParaRPr lang="en-US" altLang="lt-LT" sz="32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785938"/>
            <a:ext cx="8229600" cy="4714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t-LT" altLang="lt-LT" smtClean="0"/>
              <a:t>Viduriavimas, kuris dažniausiai tęsiasi 3-7 dienas, tačiau gali užtrukti net iki 2 savaičių</a:t>
            </a:r>
            <a:endParaRPr lang="en-US" altLang="lt-LT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lt-LT" altLang="lt-LT" smtClean="0"/>
          </a:p>
          <a:p>
            <a:pPr eaLnBrk="1" hangingPunct="1">
              <a:lnSpc>
                <a:spcPct val="90000"/>
              </a:lnSpc>
            </a:pPr>
            <a:r>
              <a:rPr lang="lt-LT" altLang="lt-LT" smtClean="0"/>
              <a:t>Temperatūra, kuri tampa normali po 3-4 d. </a:t>
            </a:r>
            <a:endParaRPr lang="en-US" altLang="lt-LT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lt-LT" altLang="lt-LT" smtClean="0"/>
          </a:p>
          <a:p>
            <a:pPr eaLnBrk="1" hangingPunct="1">
              <a:lnSpc>
                <a:spcPct val="90000"/>
              </a:lnSpc>
            </a:pPr>
            <a:r>
              <a:rPr lang="lt-LT" altLang="lt-LT" smtClean="0"/>
              <a:t>Vėmimas dažniausiai liaujasi 2-3 dieną</a:t>
            </a:r>
            <a:endParaRPr lang="ru-RU" altLang="lt-LT" smtClean="0"/>
          </a:p>
          <a:p>
            <a:pPr eaLnBrk="1" hangingPunct="1">
              <a:lnSpc>
                <a:spcPct val="90000"/>
              </a:lnSpc>
            </a:pPr>
            <a:endParaRPr lang="lt-LT" altLang="lt-L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5363</TotalTime>
  <Words>440</Words>
  <Application>Microsoft Office PowerPoint</Application>
  <PresentationFormat>Demonstracija ekrane (4:3)</PresentationFormat>
  <Paragraphs>103</Paragraphs>
  <Slides>13</Slides>
  <Notes>8</Notes>
  <HiddenSlides>0</HiddenSlides>
  <MMClips>0</MMClips>
  <ScaleCrop>false</ScaleCrop>
  <HeadingPairs>
    <vt:vector size="6" baseType="variant">
      <vt:variant>
        <vt:lpstr>Naudojami šriftai</vt:lpstr>
      </vt:variant>
      <vt:variant>
        <vt:i4>8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22" baseType="lpstr">
      <vt:lpstr>Arial</vt:lpstr>
      <vt:lpstr>Trebuchet MS</vt:lpstr>
      <vt:lpstr>Georgia</vt:lpstr>
      <vt:lpstr>Wingdings 2</vt:lpstr>
      <vt:lpstr>Calibri</vt:lpstr>
      <vt:lpstr>Vani</vt:lpstr>
      <vt:lpstr>Wingdings</vt:lpstr>
      <vt:lpstr>MS PGothic</vt:lpstr>
      <vt:lpstr>Urban</vt:lpstr>
      <vt:lpstr>Rotavirusinės infekcijos ypatumai ir skiepijimo nauda</vt:lpstr>
      <vt:lpstr>Rotavirusinės infekcijos (RVI) aktualumas</vt:lpstr>
      <vt:lpstr>Kuo pasižymi natūrali RV infekcija?</vt:lpstr>
      <vt:lpstr>„PowerPoint“ pateiktis</vt:lpstr>
      <vt:lpstr>RVI yra imlūs visi vaikai, nepriklausomai nuo higienos sąlygų namuose</vt:lpstr>
      <vt:lpstr>Nespecifinė RVI profilaktika – svarbu,  bet neefektyvu</vt:lpstr>
      <vt:lpstr>RVI poveikis į organizmą</vt:lpstr>
      <vt:lpstr>RVI eiga</vt:lpstr>
      <vt:lpstr>RVI būdinga ..</vt:lpstr>
      <vt:lpstr>Šeimos gyvenimo kokybė ir RVI </vt:lpstr>
      <vt:lpstr>Ar rotavirusinė infekcija – tik paprasta liga?</vt:lpstr>
      <vt:lpstr>Ankstyva apsauga nuo RVI skiepų pagalba</vt:lpstr>
      <vt:lpstr>Rekomendacijos</vt:lpstr>
    </vt:vector>
  </TitlesOfParts>
  <Company>GlaxoSmithKline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ik6700</dc:creator>
  <cp:lastModifiedBy>Vartotojas</cp:lastModifiedBy>
  <cp:revision>483</cp:revision>
  <dcterms:created xsi:type="dcterms:W3CDTF">2009-08-27T15:30:43Z</dcterms:created>
  <dcterms:modified xsi:type="dcterms:W3CDTF">2017-03-30T11:25:35Z</dcterms:modified>
</cp:coreProperties>
</file>